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81" r:id="rId2"/>
    <p:sldId id="283" r:id="rId3"/>
    <p:sldId id="284" r:id="rId4"/>
    <p:sldId id="285" r:id="rId5"/>
    <p:sldId id="330" r:id="rId6"/>
    <p:sldId id="286" r:id="rId7"/>
    <p:sldId id="287" r:id="rId8"/>
    <p:sldId id="288" r:id="rId9"/>
    <p:sldId id="289" r:id="rId10"/>
    <p:sldId id="331" r:id="rId11"/>
    <p:sldId id="290" r:id="rId12"/>
    <p:sldId id="305" r:id="rId13"/>
    <p:sldId id="291" r:id="rId14"/>
    <p:sldId id="292" r:id="rId15"/>
    <p:sldId id="293" r:id="rId16"/>
    <p:sldId id="296" r:id="rId17"/>
    <p:sldId id="297" r:id="rId18"/>
    <p:sldId id="298" r:id="rId19"/>
    <p:sldId id="299" r:id="rId20"/>
    <p:sldId id="300" r:id="rId21"/>
    <p:sldId id="301" r:id="rId22"/>
    <p:sldId id="334" r:id="rId23"/>
    <p:sldId id="332" r:id="rId24"/>
    <p:sldId id="333" r:id="rId25"/>
    <p:sldId id="302" r:id="rId26"/>
    <p:sldId id="304" r:id="rId27"/>
    <p:sldId id="294" r:id="rId28"/>
    <p:sldId id="29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4" r:id="rId37"/>
    <p:sldId id="315" r:id="rId38"/>
    <p:sldId id="313" r:id="rId39"/>
    <p:sldId id="335" r:id="rId40"/>
    <p:sldId id="317" r:id="rId41"/>
    <p:sldId id="316" r:id="rId42"/>
    <p:sldId id="318" r:id="rId43"/>
    <p:sldId id="336" r:id="rId44"/>
    <p:sldId id="319" r:id="rId45"/>
    <p:sldId id="320" r:id="rId46"/>
    <p:sldId id="321" r:id="rId47"/>
    <p:sldId id="337" r:id="rId48"/>
    <p:sldId id="322" r:id="rId49"/>
    <p:sldId id="339" r:id="rId50"/>
    <p:sldId id="340" r:id="rId51"/>
    <p:sldId id="338" r:id="rId52"/>
    <p:sldId id="323" r:id="rId53"/>
    <p:sldId id="324" r:id="rId54"/>
    <p:sldId id="325" r:id="rId55"/>
    <p:sldId id="326" r:id="rId56"/>
    <p:sldId id="327" r:id="rId57"/>
    <p:sldId id="328" r:id="rId58"/>
    <p:sldId id="329" r:id="rId59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6" autoAdjust="0"/>
    <p:restoredTop sz="93943" autoAdjust="0"/>
  </p:normalViewPr>
  <p:slideViewPr>
    <p:cSldViewPr snapToGrid="0" snapToObjects="1">
      <p:cViewPr varScale="1">
        <p:scale>
          <a:sx n="96" d="100"/>
          <a:sy n="96" d="100"/>
        </p:scale>
        <p:origin x="-104" y="-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-445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enoit:_Phd:IUT:anne&#769;e%202:RDI:benc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Feuil1!$A$3</c:f>
              <c:strCache>
                <c:ptCount val="1"/>
                <c:pt idx="0">
                  <c:v>ICC with OpenMP</c:v>
                </c:pt>
              </c:strCache>
            </c:strRef>
          </c:tx>
          <c:cat>
            <c:numRef>
              <c:f>Feuil1!$B$1:$F$1</c:f>
              <c:numCache>
                <c:formatCode>General</c:formatCode>
                <c:ptCount val="5"/>
                <c:pt idx="0">
                  <c:v>0.25</c:v>
                </c:pt>
                <c:pt idx="1">
                  <c:v>0.5</c:v>
                </c:pt>
                <c:pt idx="2">
                  <c:v>1.0</c:v>
                </c:pt>
                <c:pt idx="3">
                  <c:v>2.0</c:v>
                </c:pt>
                <c:pt idx="4">
                  <c:v>5.0</c:v>
                </c:pt>
              </c:numCache>
            </c:numRef>
          </c:cat>
          <c:val>
            <c:numRef>
              <c:f>Feuil1!$B$3:$F$3</c:f>
              <c:numCache>
                <c:formatCode>General</c:formatCode>
                <c:ptCount val="5"/>
                <c:pt idx="0">
                  <c:v>390.3</c:v>
                </c:pt>
                <c:pt idx="1">
                  <c:v>48.233</c:v>
                </c:pt>
                <c:pt idx="2">
                  <c:v>5.73</c:v>
                </c:pt>
                <c:pt idx="3">
                  <c:v>0.407</c:v>
                </c:pt>
                <c:pt idx="4">
                  <c:v>0.271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Feuil1!$A$4</c:f>
              <c:strCache>
                <c:ptCount val="1"/>
                <c:pt idx="0">
                  <c:v>GCC with OpenMP</c:v>
                </c:pt>
              </c:strCache>
            </c:strRef>
          </c:tx>
          <c:val>
            <c:numRef>
              <c:f>Feuil1!$B$4:$F$4</c:f>
              <c:numCache>
                <c:formatCode>General</c:formatCode>
                <c:ptCount val="5"/>
                <c:pt idx="0">
                  <c:v>651.231</c:v>
                </c:pt>
                <c:pt idx="1">
                  <c:v>75.145</c:v>
                </c:pt>
                <c:pt idx="2">
                  <c:v>9.025</c:v>
                </c:pt>
                <c:pt idx="3">
                  <c:v>0.836</c:v>
                </c:pt>
                <c:pt idx="4">
                  <c:v>0.29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Feuil1!$A$5</c:f>
              <c:strCache>
                <c:ptCount val="1"/>
                <c:pt idx="0">
                  <c:v>OpenCL</c:v>
                </c:pt>
              </c:strCache>
            </c:strRef>
          </c:tx>
          <c:val>
            <c:numRef>
              <c:f>Feuil1!$B$5:$F$5</c:f>
              <c:numCache>
                <c:formatCode>General</c:formatCode>
                <c:ptCount val="5"/>
                <c:pt idx="1">
                  <c:v>35.02</c:v>
                </c:pt>
                <c:pt idx="2">
                  <c:v>4.314999999999975</c:v>
                </c:pt>
                <c:pt idx="3">
                  <c:v>0.624</c:v>
                </c:pt>
                <c:pt idx="4">
                  <c:v>0.288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Feuil1!$A$6</c:f>
              <c:strCache>
                <c:ptCount val="1"/>
                <c:pt idx="0">
                  <c:v>Hybrid</c:v>
                </c:pt>
              </c:strCache>
            </c:strRef>
          </c:tx>
          <c:val>
            <c:numRef>
              <c:f>Feuil1!$B$6:$F$6</c:f>
              <c:numCache>
                <c:formatCode>General</c:formatCode>
                <c:ptCount val="5"/>
                <c:pt idx="1">
                  <c:v>61.211</c:v>
                </c:pt>
                <c:pt idx="2">
                  <c:v>7.83</c:v>
                </c:pt>
                <c:pt idx="3">
                  <c:v>1.185</c:v>
                </c:pt>
                <c:pt idx="4">
                  <c:v>0.695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Feuil1!$A$7</c:f>
              <c:strCache>
                <c:ptCount val="1"/>
                <c:pt idx="0">
                  <c:v>HPC</c:v>
                </c:pt>
              </c:strCache>
            </c:strRef>
          </c:tx>
          <c:val>
            <c:numRef>
              <c:f>Feuil1!$B$7:$F$7</c:f>
              <c:numCache>
                <c:formatCode>General</c:formatCode>
                <c:ptCount val="5"/>
                <c:pt idx="0">
                  <c:v>585.611</c:v>
                </c:pt>
                <c:pt idx="1">
                  <c:v>70.429</c:v>
                </c:pt>
                <c:pt idx="2">
                  <c:v>7.879</c:v>
                </c:pt>
                <c:pt idx="3">
                  <c:v>0.58</c:v>
                </c:pt>
                <c:pt idx="4">
                  <c:v>0.28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Feuil1!$A$8</c:f>
              <c:strCache>
                <c:ptCount val="1"/>
                <c:pt idx="0">
                  <c:v>HPC with OpenMP</c:v>
                </c:pt>
              </c:strCache>
            </c:strRef>
          </c:tx>
          <c:val>
            <c:numRef>
              <c:f>Feuil1!$B$8:$F$8</c:f>
              <c:numCache>
                <c:formatCode>General</c:formatCode>
                <c:ptCount val="5"/>
                <c:pt idx="0">
                  <c:v>743.954</c:v>
                </c:pt>
                <c:pt idx="1">
                  <c:v>90.786</c:v>
                </c:pt>
                <c:pt idx="2">
                  <c:v>7.089</c:v>
                </c:pt>
                <c:pt idx="3">
                  <c:v>2.059</c:v>
                </c:pt>
                <c:pt idx="4">
                  <c:v>1.826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Feuil1!$A$2</c:f>
              <c:strCache>
                <c:ptCount val="1"/>
                <c:pt idx="0">
                  <c:v>GCC</c:v>
                </c:pt>
              </c:strCache>
            </c:strRef>
          </c:tx>
          <c:val>
            <c:numRef>
              <c:f>Feuil1!$B$2:$F$2</c:f>
              <c:numCache>
                <c:formatCode>General</c:formatCode>
                <c:ptCount val="5"/>
                <c:pt idx="0">
                  <c:v>561.8159999999979</c:v>
                </c:pt>
                <c:pt idx="1">
                  <c:v>68.117</c:v>
                </c:pt>
                <c:pt idx="2">
                  <c:v>7.864999999999974</c:v>
                </c:pt>
                <c:pt idx="3">
                  <c:v>0.483</c:v>
                </c:pt>
                <c:pt idx="4">
                  <c:v>0.022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4064856"/>
        <c:axId val="-2132140248"/>
      </c:lineChart>
      <c:catAx>
        <c:axId val="-2134064856"/>
        <c:scaling>
          <c:orientation val="maxMin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fr-FR" dirty="0" err="1" smtClean="0"/>
                  <a:t>Resolution</a:t>
                </a:r>
                <a:endParaRPr lang="fr-FR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32140248"/>
        <c:crosses val="autoZero"/>
        <c:auto val="1"/>
        <c:lblAlgn val="ctr"/>
        <c:lblOffset val="100"/>
        <c:noMultiLvlLbl val="0"/>
      </c:catAx>
      <c:valAx>
        <c:axId val="-2132140248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 dirty="0" smtClean="0"/>
                  <a:t>Power (J)</a:t>
                </a:r>
                <a:endParaRPr lang="fr-FR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34064856"/>
        <c:crosses val="max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DB4AD-0506-804D-9177-ECB4D2AAA278}" type="datetimeFigureOut">
              <a:rPr lang="fr-FR" smtClean="0"/>
              <a:t>13/09/15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ADD22-CAE9-A141-AC31-4759C55178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19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B47BE-82C2-FD4D-9B98-CA52A80151C0}" type="datetimeFigureOut">
              <a:rPr lang="fr-FR" smtClean="0"/>
              <a:t>13/09/15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74AEE-64CD-7741-8381-6FFEACFD9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8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</a:p>
        </p:txBody>
      </p:sp>
    </p:spTree>
    <p:extLst>
      <p:ext uri="{BB962C8B-B14F-4D97-AF65-F5344CB8AC3E}">
        <p14:creationId xmlns:p14="http://schemas.microsoft.com/office/powerpoint/2010/main" val="236594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'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B94C9C20-38C7-C24C-B25E-CF5797927152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5163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4E98CD23-23F2-6042-B6A2-DB95A11E092D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11060" y="-1"/>
            <a:ext cx="7665047" cy="355143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9623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022120" y="-10583"/>
            <a:ext cx="615398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-10583"/>
            <a:ext cx="15110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A2ED34-359D-FE47-A91F-1DB091E3414E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533181" y="-10583"/>
            <a:ext cx="464292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-10583"/>
            <a:ext cx="3031391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AB1DD30-0B32-A848-8410-C20CD9CDC563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019800" y="-10583"/>
            <a:ext cx="315630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0763" y="-10583"/>
            <a:ext cx="4553213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8171DD-621C-2140-A38D-3C0E7C2239C7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546031" y="-10583"/>
            <a:ext cx="163007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601980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91CF72A9-D654-5444-8857-3FC1397800DA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75367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2666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507314" y="0"/>
            <a:ext cx="1511999" cy="3549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" y="211"/>
            <a:ext cx="1511999" cy="3549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4521940" y="-211"/>
            <a:ext cx="1511999" cy="3549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014627" y="0"/>
            <a:ext cx="1511999" cy="3549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7536566" y="-422"/>
            <a:ext cx="1628958" cy="3549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029253" y="-211"/>
            <a:ext cx="1511999" cy="3549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355144"/>
            <a:ext cx="9180000" cy="3549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355142"/>
            <a:ext cx="9165524" cy="354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096412"/>
            <a:ext cx="8229600" cy="502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053EEE2D-E136-B54A-A081-6A4FDD0C43C4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2" y="17496"/>
            <a:ext cx="1507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Mémoire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21940" y="17496"/>
            <a:ext cx="1507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Réseau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33940" y="17496"/>
            <a:ext cx="15404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Validation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14628" y="17496"/>
            <a:ext cx="1511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Stockage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512000" y="17496"/>
            <a:ext cx="1502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Calcul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7536567" y="17496"/>
            <a:ext cx="1643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TP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Remi.ronfard@inria.fr" TargetMode="External"/><Relationship Id="rId3" Type="http://schemas.openxmlformats.org/officeDocument/2006/relationships/hyperlink" Target="https://team.inria.fr/imagine/remi-ronfard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9685" y="1487900"/>
            <a:ext cx="7994315" cy="2032966"/>
          </a:xfrm>
        </p:spPr>
        <p:txBody>
          <a:bodyPr/>
          <a:lstStyle/>
          <a:p>
            <a:r>
              <a:rPr lang="fr-FR" sz="4000" dirty="0" smtClean="0">
                <a:solidFill>
                  <a:schemeClr val="tx1"/>
                </a:solidFill>
              </a:rPr>
              <a:t>GMIN 317 – Moteur de Jeux</a:t>
            </a:r>
            <a:br>
              <a:rPr lang="fr-FR" sz="4000" dirty="0" smtClean="0">
                <a:solidFill>
                  <a:schemeClr val="tx1"/>
                </a:solidFill>
              </a:rPr>
            </a:br>
            <a:r>
              <a:rPr lang="fr-FR" sz="3200" i="1" dirty="0" smtClean="0">
                <a:solidFill>
                  <a:schemeClr val="tx1"/>
                </a:solidFill>
              </a:rPr>
              <a:t>Game </a:t>
            </a:r>
            <a:r>
              <a:rPr lang="fr-FR" sz="3200" i="1" dirty="0" err="1" smtClean="0">
                <a:solidFill>
                  <a:schemeClr val="tx1"/>
                </a:solidFill>
              </a:rPr>
              <a:t>Engine</a:t>
            </a:r>
            <a:r>
              <a:rPr lang="fr-FR" sz="3200" i="1" dirty="0" smtClean="0">
                <a:solidFill>
                  <a:schemeClr val="tx1"/>
                </a:solidFill>
              </a:rPr>
              <a:t> 2 – Optimisations</a:t>
            </a:r>
            <a:br>
              <a:rPr lang="fr-FR" sz="3200" i="1" dirty="0" smtClean="0">
                <a:solidFill>
                  <a:schemeClr val="tx1"/>
                </a:solidFill>
              </a:rPr>
            </a:br>
            <a:r>
              <a:rPr lang="fr-FR" sz="2800" dirty="0" smtClean="0">
                <a:solidFill>
                  <a:srgbClr val="7F7F7F"/>
                </a:solidFill>
              </a:rPr>
              <a:t>Université Montpellier 2</a:t>
            </a:r>
            <a:endParaRPr lang="fr-FR" sz="3200" dirty="0">
              <a:solidFill>
                <a:srgbClr val="7F7F7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63214"/>
            <a:ext cx="6400800" cy="599032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Rémi Ronfard</a:t>
            </a: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3435344" y="4496173"/>
            <a:ext cx="4337055" cy="1146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hlinkClick r:id="rId2"/>
              </a:rPr>
              <a:t>remi.ronfard@inria.fr</a:t>
            </a:r>
            <a:endParaRPr lang="fr-FR" sz="1800" dirty="0"/>
          </a:p>
          <a:p>
            <a:pPr algn="l"/>
            <a:r>
              <a:rPr lang="pl-PL" sz="1800" dirty="0">
                <a:hlinkClick r:id="rId3"/>
              </a:rPr>
              <a:t>https://team.inria.fr/imagine/remi-ronfard/</a:t>
            </a:r>
            <a:endParaRPr lang="pl-PL" sz="1800" dirty="0"/>
          </a:p>
          <a:p>
            <a:pPr algn="l"/>
            <a:endParaRPr lang="pl-PL" sz="1800" dirty="0">
              <a:solidFill>
                <a:srgbClr val="000000"/>
              </a:solidFill>
            </a:endParaRPr>
          </a:p>
          <a:p>
            <a:pPr algn="l"/>
            <a:r>
              <a:rPr lang="pl-PL" sz="1800" dirty="0" smtClean="0">
                <a:solidFill>
                  <a:srgbClr val="000000"/>
                </a:solidFill>
              </a:rPr>
              <a:t>25 </a:t>
            </a:r>
            <a:r>
              <a:rPr lang="pl-PL" sz="1800" dirty="0" err="1">
                <a:solidFill>
                  <a:srgbClr val="000000"/>
                </a:solidFill>
              </a:rPr>
              <a:t>septembre</a:t>
            </a:r>
            <a:r>
              <a:rPr lang="pl-PL" sz="1800" dirty="0">
                <a:solidFill>
                  <a:srgbClr val="000000"/>
                </a:solidFill>
              </a:rPr>
              <a:t> 2015</a:t>
            </a:r>
            <a:endParaRPr lang="fr-FR" sz="1800" dirty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204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71"/>
    </mc:Choice>
    <mc:Fallback xmlns="">
      <p:transition xmlns:p14="http://schemas.microsoft.com/office/powerpoint/2010/main" spd="slow" advTm="469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Calcul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94467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457216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Avant les machines étaient single-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Maintenant, les machines sont multi-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Demain, elles seront </a:t>
            </a:r>
            <a:r>
              <a:rPr lang="fr-FR" dirty="0" err="1" smtClean="0"/>
              <a:t>many-core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Loi de Moore:</a:t>
            </a:r>
          </a:p>
          <a:p>
            <a:pPr marL="0" indent="0">
              <a:buNone/>
            </a:pPr>
            <a:r>
              <a:rPr lang="en-US" dirty="0" smtClean="0"/>
              <a:t>“Number </a:t>
            </a:r>
            <a:r>
              <a:rPr lang="en-US" dirty="0"/>
              <a:t>of transistors on integrated circuits doubles approximately every two years</a:t>
            </a:r>
            <a:r>
              <a:rPr lang="en-US" dirty="0" smtClean="0"/>
              <a:t>.“</a:t>
            </a:r>
          </a:p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2" y="3918460"/>
            <a:ext cx="1587654" cy="16538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10156"/>
            <a:ext cx="2117230" cy="163833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815" y="3918460"/>
            <a:ext cx="2476257" cy="185719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D706FC-BC28-E740-B2B0-3080EBB9ECFB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938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John </a:t>
            </a:r>
            <a:r>
              <a:rPr lang="fr-FR" dirty="0" err="1"/>
              <a:t>Carmack</a:t>
            </a:r>
            <a:endParaRPr lang="fr-FR" dirty="0"/>
          </a:p>
        </p:txBody>
      </p:sp>
      <p:pic>
        <p:nvPicPr>
          <p:cNvPr id="4" name="Image 3" descr="Capture d’écran 2014-09-19 à 13.0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9741"/>
            <a:ext cx="9144000" cy="3887360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492920-3424-8141-9B56-ED669981932E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1314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fr-FR" dirty="0" smtClean="0"/>
              <a:t>Une nécessité d’utiliser toutes les capacités de calcul</a:t>
            </a:r>
          </a:p>
          <a:p>
            <a:pPr lvl="1" algn="just"/>
            <a:r>
              <a:rPr lang="fr-FR" dirty="0" smtClean="0"/>
              <a:t>CPU:</a:t>
            </a:r>
          </a:p>
          <a:p>
            <a:pPr lvl="2" algn="just"/>
            <a:r>
              <a:rPr lang="fr-FR" dirty="0" smtClean="0"/>
              <a:t>Multi-</a:t>
            </a:r>
            <a:r>
              <a:rPr lang="fr-FR" dirty="0" err="1" smtClean="0"/>
              <a:t>core</a:t>
            </a:r>
            <a:r>
              <a:rPr lang="fr-FR" dirty="0" smtClean="0"/>
              <a:t> </a:t>
            </a:r>
          </a:p>
          <a:p>
            <a:pPr lvl="3" algn="just"/>
            <a:r>
              <a:rPr lang="fr-FR" dirty="0" err="1" smtClean="0"/>
              <a:t>Hyperthreading</a:t>
            </a:r>
            <a:r>
              <a:rPr lang="fr-FR" dirty="0" smtClean="0"/>
              <a:t> (gain entre 15 et 30%)</a:t>
            </a:r>
          </a:p>
          <a:p>
            <a:pPr lvl="2" algn="just"/>
            <a:r>
              <a:rPr lang="fr-FR" dirty="0" smtClean="0"/>
              <a:t>SIMD Vecteurs</a:t>
            </a:r>
          </a:p>
          <a:p>
            <a:pPr lvl="2" algn="just"/>
            <a:endParaRPr lang="fr-FR" dirty="0" smtClean="0"/>
          </a:p>
          <a:p>
            <a:pPr lvl="1" algn="just"/>
            <a:r>
              <a:rPr lang="fr-FR" dirty="0" smtClean="0"/>
              <a:t>GPU</a:t>
            </a:r>
          </a:p>
          <a:p>
            <a:pPr lvl="1" algn="just"/>
            <a:r>
              <a:rPr lang="fr-FR" dirty="0" smtClean="0"/>
              <a:t>CPU </a:t>
            </a:r>
            <a:r>
              <a:rPr lang="fr-FR" dirty="0" err="1" smtClean="0"/>
              <a:t>many</a:t>
            </a:r>
            <a:r>
              <a:rPr lang="fr-FR" dirty="0" err="1"/>
              <a:t>-</a:t>
            </a:r>
            <a:r>
              <a:rPr lang="fr-FR" dirty="0" err="1" smtClean="0"/>
              <a:t>core</a:t>
            </a:r>
            <a:endParaRPr lang="fr-FR" dirty="0" smtClean="0"/>
          </a:p>
          <a:p>
            <a:pPr lvl="1" algn="just"/>
            <a:endParaRPr lang="fr-FR" dirty="0"/>
          </a:p>
          <a:p>
            <a:pPr algn="just"/>
            <a:r>
              <a:rPr lang="fr-FR" dirty="0" smtClean="0"/>
              <a:t>Mais .. Une programmation complexe à mettre en œuvre.</a:t>
            </a:r>
            <a:endParaRPr lang="fr-FR" dirty="0"/>
          </a:p>
          <a:p>
            <a:pPr lvl="1" algn="just"/>
            <a:r>
              <a:rPr lang="fr-FR" dirty="0" smtClean="0"/>
              <a:t>Gabe </a:t>
            </a:r>
            <a:r>
              <a:rPr lang="fr-FR" dirty="0" err="1" smtClean="0"/>
              <a:t>Newell</a:t>
            </a:r>
            <a:r>
              <a:rPr lang="fr-FR" dirty="0" smtClean="0"/>
              <a:t> (2005) :</a:t>
            </a:r>
          </a:p>
          <a:p>
            <a:pPr marL="0" indent="0" algn="just">
              <a:buNone/>
            </a:pPr>
            <a:r>
              <a:rPr lang="fr-FR" dirty="0"/>
              <a:t>"If </a:t>
            </a:r>
            <a:r>
              <a:rPr lang="fr-FR" dirty="0" err="1"/>
              <a:t>writing</a:t>
            </a:r>
            <a:r>
              <a:rPr lang="fr-FR" dirty="0"/>
              <a:t> in-</a:t>
            </a:r>
            <a:r>
              <a:rPr lang="fr-FR" dirty="0" err="1"/>
              <a:t>order</a:t>
            </a:r>
            <a:r>
              <a:rPr lang="fr-FR" dirty="0"/>
              <a:t> code [in </a:t>
            </a:r>
            <a:r>
              <a:rPr lang="fr-FR" dirty="0" err="1"/>
              <a:t>terms</a:t>
            </a:r>
            <a:r>
              <a:rPr lang="fr-FR" dirty="0"/>
              <a:t> of </a:t>
            </a:r>
            <a:r>
              <a:rPr lang="fr-FR" dirty="0" err="1"/>
              <a:t>difficulty</a:t>
            </a:r>
            <a:r>
              <a:rPr lang="fr-FR" dirty="0"/>
              <a:t>] </a:t>
            </a:r>
            <a:r>
              <a:rPr lang="fr-FR" dirty="0" err="1"/>
              <a:t>is</a:t>
            </a:r>
            <a:r>
              <a:rPr lang="fr-FR" dirty="0"/>
              <a:t> a one and </a:t>
            </a:r>
            <a:r>
              <a:rPr lang="fr-FR" dirty="0" err="1"/>
              <a:t>writing</a:t>
            </a:r>
            <a:r>
              <a:rPr lang="fr-FR" dirty="0"/>
              <a:t> out-of-</a:t>
            </a:r>
            <a:r>
              <a:rPr lang="fr-FR" dirty="0" err="1"/>
              <a:t>order</a:t>
            </a:r>
            <a:r>
              <a:rPr lang="fr-FR" dirty="0"/>
              <a:t> code </a:t>
            </a:r>
            <a:r>
              <a:rPr lang="fr-FR" dirty="0" err="1"/>
              <a:t>is</a:t>
            </a:r>
            <a:r>
              <a:rPr lang="fr-FR" dirty="0"/>
              <a:t> a four,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writing</a:t>
            </a:r>
            <a:r>
              <a:rPr lang="fr-FR" dirty="0"/>
              <a:t> </a:t>
            </a:r>
            <a:r>
              <a:rPr lang="fr-FR" dirty="0" err="1"/>
              <a:t>multicore</a:t>
            </a:r>
            <a:r>
              <a:rPr lang="fr-FR" dirty="0"/>
              <a:t> code </a:t>
            </a:r>
            <a:r>
              <a:rPr lang="fr-FR" dirty="0" err="1"/>
              <a:t>is</a:t>
            </a:r>
            <a:r>
              <a:rPr lang="fr-FR" dirty="0"/>
              <a:t> a 10,"</a:t>
            </a:r>
            <a:r>
              <a:rPr lang="fr-FR" dirty="0" smtClean="0"/>
              <a:t> </a:t>
            </a:r>
          </a:p>
          <a:p>
            <a:pPr algn="just"/>
            <a:endParaRPr lang="fr-FR" dirty="0"/>
          </a:p>
          <a:p>
            <a:pPr algn="just"/>
            <a:r>
              <a:rPr lang="fr-FR" dirty="0" smtClean="0"/>
              <a:t>Différents langage, routines pour accélérer les calculs</a:t>
            </a:r>
          </a:p>
          <a:p>
            <a:pPr algn="just"/>
            <a:r>
              <a:rPr lang="fr-FR" dirty="0" smtClean="0"/>
              <a:t>Une uniformisation avec </a:t>
            </a:r>
            <a:r>
              <a:rPr lang="fr-FR" dirty="0" err="1" smtClean="0"/>
              <a:t>OpenCL</a:t>
            </a:r>
            <a:endParaRPr lang="fr-FR" dirty="0" smtClean="0"/>
          </a:p>
          <a:p>
            <a:pPr lvl="1" algn="just"/>
            <a:r>
              <a:rPr lang="fr-FR" dirty="0" smtClean="0"/>
              <a:t>API de calcul Open Source</a:t>
            </a:r>
          </a:p>
          <a:p>
            <a:pPr algn="just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45815A-7409-B94D-87F1-BC86079FD48C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197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 paralléliser, le cas des CPU:</a:t>
            </a:r>
          </a:p>
          <a:p>
            <a:pPr lvl="1"/>
            <a:r>
              <a:rPr lang="fr-FR" dirty="0" smtClean="0"/>
              <a:t>Les vecteurs SIMD</a:t>
            </a:r>
          </a:p>
          <a:p>
            <a:pPr lvl="1"/>
            <a:r>
              <a:rPr lang="fr-FR" dirty="0" smtClean="0"/>
              <a:t>Les différents cœurs 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D895897-6F50-FC45-AFE7-3145CF8C68F0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6027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Vecteur SIMD:</a:t>
            </a:r>
          </a:p>
          <a:p>
            <a:pPr lvl="1"/>
            <a:r>
              <a:rPr lang="fr-FR" dirty="0" smtClean="0"/>
              <a:t>Single Instruction Multiple Data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Différents types</a:t>
            </a:r>
          </a:p>
          <a:p>
            <a:pPr lvl="2"/>
            <a:r>
              <a:rPr lang="fr-FR" dirty="0" smtClean="0"/>
              <a:t>SSE -&gt; 4*32 bits</a:t>
            </a:r>
          </a:p>
          <a:p>
            <a:pPr lvl="2"/>
            <a:r>
              <a:rPr lang="fr-FR" dirty="0" smtClean="0"/>
              <a:t>AVX -&gt; 8*32 bits</a:t>
            </a:r>
          </a:p>
          <a:p>
            <a:pPr lvl="2"/>
            <a:r>
              <a:rPr lang="fr-FR" dirty="0" smtClean="0"/>
              <a:t>AVX2 -&gt;16*32 bits</a:t>
            </a:r>
          </a:p>
          <a:p>
            <a:pPr lvl="2"/>
            <a:endParaRPr lang="fr-FR" dirty="0"/>
          </a:p>
          <a:p>
            <a:r>
              <a:rPr lang="fr-FR" dirty="0" smtClean="0"/>
              <a:t>Comment l’intégrer</a:t>
            </a:r>
          </a:p>
          <a:p>
            <a:pPr lvl="1"/>
            <a:r>
              <a:rPr lang="fr-FR" dirty="0" smtClean="0"/>
              <a:t>A la main</a:t>
            </a:r>
          </a:p>
          <a:p>
            <a:pPr lvl="1"/>
            <a:r>
              <a:rPr lang="fr-FR" dirty="0" smtClean="0"/>
              <a:t>Par auto vectorisation (dépend du compilateur)</a:t>
            </a:r>
          </a:p>
          <a:p>
            <a:pPr lvl="1"/>
            <a:r>
              <a:rPr lang="fr-FR" dirty="0" smtClean="0"/>
              <a:t>En utilisant un modèle SPMD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185741"/>
            <a:ext cx="2286000" cy="2286000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A10434-39D8-E948-BF6F-2FEF17656970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78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A la main</a:t>
            </a:r>
          </a:p>
          <a:p>
            <a:pPr lvl="1"/>
            <a:r>
              <a:rPr lang="fr-FR" sz="2000" dirty="0" smtClean="0"/>
              <a:t>Dépendant de l’architecture (SSE, AVX, …)</a:t>
            </a:r>
          </a:p>
          <a:p>
            <a:pPr lvl="1"/>
            <a:r>
              <a:rPr lang="fr-FR" sz="2000" dirty="0" smtClean="0"/>
              <a:t>Des opérations </a:t>
            </a:r>
            <a:r>
              <a:rPr lang="fr-FR" sz="2000" dirty="0" err="1" smtClean="0"/>
              <a:t>intrinscis</a:t>
            </a:r>
            <a:endParaRPr lang="fr-FR" sz="2000" dirty="0" smtClean="0"/>
          </a:p>
          <a:p>
            <a:pPr lvl="2"/>
            <a:r>
              <a:rPr lang="fr-FR" sz="1800" dirty="0" smtClean="0"/>
              <a:t>Surcharger les opérateurs</a:t>
            </a:r>
          </a:p>
          <a:p>
            <a:pPr lvl="2"/>
            <a:r>
              <a:rPr lang="fr-FR" sz="1800" dirty="0" smtClean="0"/>
              <a:t>Des instructions spécifiques </a:t>
            </a:r>
          </a:p>
          <a:p>
            <a:pPr lvl="3"/>
            <a:r>
              <a:rPr lang="fr-FR" sz="1600" dirty="0" err="1" smtClean="0"/>
              <a:t>Rsqrt</a:t>
            </a:r>
            <a:endParaRPr lang="fr-FR" sz="1600" dirty="0" smtClean="0"/>
          </a:p>
          <a:p>
            <a:pPr lvl="3"/>
            <a:r>
              <a:rPr lang="fr-FR" sz="1600" dirty="0" smtClean="0"/>
              <a:t>SQRT</a:t>
            </a:r>
          </a:p>
          <a:p>
            <a:pPr lvl="2"/>
            <a:r>
              <a:rPr lang="fr-FR" sz="1800" dirty="0" smtClean="0"/>
              <a:t>Ex: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4588327" y="3946411"/>
            <a:ext cx="4572000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/>
              <a:t> </a:t>
            </a:r>
            <a:r>
              <a:rPr lang="fr-FR" sz="1100" dirty="0" err="1"/>
              <a:t>friend</a:t>
            </a:r>
            <a:r>
              <a:rPr lang="fr-FR" sz="1100" dirty="0"/>
              <a:t> </a:t>
            </a:r>
            <a:r>
              <a:rPr lang="fr-FR" sz="1100" dirty="0" err="1"/>
              <a:t>float</a:t>
            </a:r>
            <a:r>
              <a:rPr lang="fr-FR" sz="1100" dirty="0"/>
              <a:t> </a:t>
            </a:r>
            <a:r>
              <a:rPr lang="fr-FR" sz="1100" dirty="0" err="1"/>
              <a:t>sum</a:t>
            </a:r>
            <a:r>
              <a:rPr lang="fr-FR" sz="1100" dirty="0"/>
              <a:t>(</a:t>
            </a:r>
            <a:r>
              <a:rPr lang="fr-FR" sz="1100" dirty="0" err="1"/>
              <a:t>const</a:t>
            </a:r>
            <a:r>
              <a:rPr lang="fr-FR" sz="1100" dirty="0"/>
              <a:t> </a:t>
            </a:r>
            <a:r>
              <a:rPr lang="fr-FR" sz="1100" dirty="0" err="1"/>
              <a:t>vec</a:t>
            </a:r>
            <a:r>
              <a:rPr lang="fr-FR" sz="1100" dirty="0"/>
              <a:t> &amp;v) {                              // </a:t>
            </a:r>
            <a:r>
              <a:rPr lang="fr-FR" sz="1100" dirty="0" err="1"/>
              <a:t>Sum</a:t>
            </a:r>
            <a:r>
              <a:rPr lang="fr-FR" sz="1100" dirty="0"/>
              <a:t> </a:t>
            </a:r>
            <a:r>
              <a:rPr lang="fr-FR" sz="1100" dirty="0" err="1"/>
              <a:t>vector</a:t>
            </a:r>
            <a:endParaRPr lang="fr-FR" sz="1100" dirty="0"/>
          </a:p>
          <a:p>
            <a:r>
              <a:rPr lang="nb-NO" sz="1100" dirty="0"/>
              <a:t>    __m128 temp = _</a:t>
            </a:r>
            <a:r>
              <a:rPr lang="nb-NO" sz="1100" dirty="0" err="1"/>
              <a:t>mm_hadd_ps</a:t>
            </a:r>
            <a:r>
              <a:rPr lang="nb-NO" sz="1100" dirty="0"/>
              <a:t>(</a:t>
            </a:r>
            <a:r>
              <a:rPr lang="nb-NO" sz="1100" dirty="0" err="1"/>
              <a:t>v.data,v.data</a:t>
            </a:r>
            <a:r>
              <a:rPr lang="nb-NO" sz="1100" dirty="0"/>
              <a:t>);</a:t>
            </a:r>
          </a:p>
          <a:p>
            <a:r>
              <a:rPr lang="nb-NO" sz="1100" dirty="0"/>
              <a:t>    temp = _</a:t>
            </a:r>
            <a:r>
              <a:rPr lang="nb-NO" sz="1100" dirty="0" err="1"/>
              <a:t>mm_hadd_ps</a:t>
            </a:r>
            <a:r>
              <a:rPr lang="nb-NO" sz="1100" dirty="0"/>
              <a:t>(</a:t>
            </a:r>
            <a:r>
              <a:rPr lang="nb-NO" sz="1100" dirty="0" err="1"/>
              <a:t>temp,temp</a:t>
            </a:r>
            <a:r>
              <a:rPr lang="nb-NO" sz="1100" dirty="0"/>
              <a:t>);</a:t>
            </a:r>
          </a:p>
          <a:p>
            <a:r>
              <a:rPr lang="ro-RO" sz="1100" dirty="0"/>
              <a:t>    return ((float*)&amp;temp)[0];</a:t>
            </a:r>
          </a:p>
          <a:p>
            <a:r>
              <a:rPr lang="ro-RO" sz="1100" dirty="0"/>
              <a:t>  }</a:t>
            </a:r>
          </a:p>
          <a:p>
            <a:r>
              <a:rPr lang="fr-FR" sz="1100" dirty="0"/>
              <a:t>  </a:t>
            </a:r>
            <a:r>
              <a:rPr lang="fr-FR" sz="1100" dirty="0" err="1"/>
              <a:t>friend</a:t>
            </a:r>
            <a:r>
              <a:rPr lang="fr-FR" sz="1100" dirty="0"/>
              <a:t> </a:t>
            </a:r>
            <a:r>
              <a:rPr lang="fr-FR" sz="1100" dirty="0" err="1"/>
              <a:t>float</a:t>
            </a:r>
            <a:r>
              <a:rPr lang="fr-FR" sz="1100" dirty="0"/>
              <a:t> </a:t>
            </a:r>
            <a:r>
              <a:rPr lang="fr-FR" sz="1100" dirty="0" err="1"/>
              <a:t>norm</a:t>
            </a:r>
            <a:r>
              <a:rPr lang="fr-FR" sz="1100" dirty="0"/>
              <a:t>(</a:t>
            </a:r>
            <a:r>
              <a:rPr lang="fr-FR" sz="1100" dirty="0" err="1"/>
              <a:t>const</a:t>
            </a:r>
            <a:r>
              <a:rPr lang="fr-FR" sz="1100" dirty="0"/>
              <a:t> </a:t>
            </a:r>
            <a:r>
              <a:rPr lang="fr-FR" sz="1100" dirty="0" err="1"/>
              <a:t>vec</a:t>
            </a:r>
            <a:r>
              <a:rPr lang="fr-FR" sz="1100" dirty="0"/>
              <a:t> &amp;v) {                             // L2 </a:t>
            </a:r>
            <a:r>
              <a:rPr lang="fr-FR" sz="1100" dirty="0" err="1"/>
              <a:t>norm</a:t>
            </a:r>
            <a:r>
              <a:rPr lang="fr-FR" sz="1100" dirty="0"/>
              <a:t> </a:t>
            </a:r>
            <a:r>
              <a:rPr lang="fr-FR" sz="1100" dirty="0" err="1"/>
              <a:t>squared</a:t>
            </a:r>
            <a:endParaRPr lang="fr-FR" sz="1100" dirty="0"/>
          </a:p>
          <a:p>
            <a:r>
              <a:rPr lang="is-IS" sz="1100" dirty="0"/>
              <a:t>    __m128 temp = _mm_mul_ps(v.data,v.data);</a:t>
            </a:r>
          </a:p>
          <a:p>
            <a:r>
              <a:rPr lang="fr-FR" sz="1100" dirty="0"/>
              <a:t>    </a:t>
            </a:r>
            <a:r>
              <a:rPr lang="fr-FR" sz="1100" dirty="0" err="1"/>
              <a:t>temp</a:t>
            </a:r>
            <a:r>
              <a:rPr lang="fr-FR" sz="1100" dirty="0"/>
              <a:t> = _</a:t>
            </a:r>
            <a:r>
              <a:rPr lang="fr-FR" sz="1100" dirty="0" err="1"/>
              <a:t>mm_hadd_ps</a:t>
            </a:r>
            <a:r>
              <a:rPr lang="fr-FR" sz="1100" dirty="0"/>
              <a:t>(</a:t>
            </a:r>
            <a:r>
              <a:rPr lang="fr-FR" sz="1100" dirty="0" err="1"/>
              <a:t>temp,temp</a:t>
            </a:r>
            <a:r>
              <a:rPr lang="fr-FR" sz="1100" dirty="0"/>
              <a:t>);</a:t>
            </a:r>
          </a:p>
          <a:p>
            <a:r>
              <a:rPr lang="fr-FR" sz="1100" dirty="0"/>
              <a:t>    </a:t>
            </a:r>
            <a:r>
              <a:rPr lang="fr-FR" sz="1100" dirty="0" err="1"/>
              <a:t>temp</a:t>
            </a:r>
            <a:r>
              <a:rPr lang="fr-FR" sz="1100" dirty="0"/>
              <a:t> = _</a:t>
            </a:r>
            <a:r>
              <a:rPr lang="fr-FR" sz="1100" dirty="0" err="1"/>
              <a:t>mm_hadd_ps</a:t>
            </a:r>
            <a:r>
              <a:rPr lang="fr-FR" sz="1100" dirty="0"/>
              <a:t>(</a:t>
            </a:r>
            <a:r>
              <a:rPr lang="fr-FR" sz="1100" dirty="0" err="1"/>
              <a:t>temp,temp</a:t>
            </a:r>
            <a:r>
              <a:rPr lang="fr-FR" sz="1100" dirty="0"/>
              <a:t>);</a:t>
            </a:r>
          </a:p>
          <a:p>
            <a:r>
              <a:rPr lang="ro-RO" sz="1100" dirty="0"/>
              <a:t>    return ((float*)&amp;temp)[0];</a:t>
            </a:r>
          </a:p>
          <a:p>
            <a:r>
              <a:rPr lang="ro-RO" sz="1100" dirty="0"/>
              <a:t>  }</a:t>
            </a:r>
            <a:endParaRPr lang="fr-FR" sz="1100" dirty="0"/>
          </a:p>
        </p:txBody>
      </p:sp>
      <p:sp>
        <p:nvSpPr>
          <p:cNvPr id="8" name="Rectangle 7"/>
          <p:cNvSpPr/>
          <p:nvPr/>
        </p:nvSpPr>
        <p:spPr>
          <a:xfrm>
            <a:off x="180346" y="3919160"/>
            <a:ext cx="4572000" cy="24622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100" dirty="0" err="1"/>
              <a:t>friend</a:t>
            </a:r>
            <a:r>
              <a:rPr lang="fr-FR" sz="1100" dirty="0"/>
              <a:t> </a:t>
            </a:r>
            <a:r>
              <a:rPr lang="fr-FR" sz="1100" dirty="0" err="1"/>
              <a:t>float</a:t>
            </a:r>
            <a:r>
              <a:rPr lang="fr-FR" sz="1100" dirty="0"/>
              <a:t> </a:t>
            </a:r>
            <a:r>
              <a:rPr lang="fr-FR" sz="1100" dirty="0" err="1"/>
              <a:t>sum</a:t>
            </a:r>
            <a:r>
              <a:rPr lang="fr-FR" sz="1100" dirty="0"/>
              <a:t>(</a:t>
            </a:r>
            <a:r>
              <a:rPr lang="fr-FR" sz="1100" dirty="0" err="1"/>
              <a:t>const</a:t>
            </a:r>
            <a:r>
              <a:rPr lang="fr-FR" sz="1100" dirty="0"/>
              <a:t> </a:t>
            </a:r>
            <a:r>
              <a:rPr lang="fr-FR" sz="1100" dirty="0" err="1"/>
              <a:t>vec</a:t>
            </a:r>
            <a:r>
              <a:rPr lang="fr-FR" sz="1100" dirty="0"/>
              <a:t> &amp;v) {                              // </a:t>
            </a:r>
            <a:r>
              <a:rPr lang="fr-FR" sz="1100" dirty="0" err="1"/>
              <a:t>Sum</a:t>
            </a:r>
            <a:r>
              <a:rPr lang="fr-FR" sz="1100" dirty="0"/>
              <a:t> </a:t>
            </a:r>
            <a:r>
              <a:rPr lang="fr-FR" sz="1100" dirty="0" err="1"/>
              <a:t>vector</a:t>
            </a:r>
            <a:endParaRPr lang="fr-FR" sz="1100" dirty="0"/>
          </a:p>
          <a:p>
            <a:r>
              <a:rPr lang="tr-TR" sz="1100" dirty="0"/>
              <a:t>    __m256 </a:t>
            </a:r>
            <a:r>
              <a:rPr lang="tr-TR" sz="1100" dirty="0" err="1"/>
              <a:t>temp</a:t>
            </a:r>
            <a:r>
              <a:rPr lang="tr-TR" sz="1100" dirty="0"/>
              <a:t> = _mm256_permute2f128_ps(v.data,v.data,1);</a:t>
            </a:r>
          </a:p>
          <a:p>
            <a:r>
              <a:rPr lang="tr-TR" sz="1100" dirty="0"/>
              <a:t>    </a:t>
            </a:r>
            <a:r>
              <a:rPr lang="tr-TR" sz="1100" dirty="0" err="1"/>
              <a:t>temp</a:t>
            </a:r>
            <a:r>
              <a:rPr lang="tr-TR" sz="1100" dirty="0"/>
              <a:t> = _mm256_add_ps(</a:t>
            </a:r>
            <a:r>
              <a:rPr lang="tr-TR" sz="1100" dirty="0" err="1"/>
              <a:t>temp,v.data</a:t>
            </a:r>
            <a:r>
              <a:rPr lang="tr-TR" sz="1100" dirty="0"/>
              <a:t>);</a:t>
            </a:r>
          </a:p>
          <a:p>
            <a:r>
              <a:rPr lang="tr-TR" sz="1100" dirty="0"/>
              <a:t>    </a:t>
            </a:r>
            <a:r>
              <a:rPr lang="tr-TR" sz="1100" dirty="0" err="1"/>
              <a:t>temp</a:t>
            </a:r>
            <a:r>
              <a:rPr lang="tr-TR" sz="1100" dirty="0"/>
              <a:t> = _mm256_hadd_ps(</a:t>
            </a:r>
            <a:r>
              <a:rPr lang="tr-TR" sz="1100" dirty="0" err="1"/>
              <a:t>temp,temp</a:t>
            </a:r>
            <a:r>
              <a:rPr lang="tr-TR" sz="1100" dirty="0"/>
              <a:t>);</a:t>
            </a:r>
          </a:p>
          <a:p>
            <a:r>
              <a:rPr lang="tr-TR" sz="1100" dirty="0"/>
              <a:t>    </a:t>
            </a:r>
            <a:r>
              <a:rPr lang="tr-TR" sz="1100" dirty="0" err="1"/>
              <a:t>temp</a:t>
            </a:r>
            <a:r>
              <a:rPr lang="tr-TR" sz="1100" dirty="0"/>
              <a:t> = _mm256_hadd_ps(</a:t>
            </a:r>
            <a:r>
              <a:rPr lang="tr-TR" sz="1100" dirty="0" err="1"/>
              <a:t>temp,temp</a:t>
            </a:r>
            <a:r>
              <a:rPr lang="tr-TR" sz="1100" dirty="0"/>
              <a:t>);</a:t>
            </a:r>
          </a:p>
          <a:p>
            <a:r>
              <a:rPr lang="ro-RO" sz="1100" dirty="0"/>
              <a:t>    return ((float*)&amp;temp)[0];</a:t>
            </a:r>
          </a:p>
          <a:p>
            <a:r>
              <a:rPr lang="ro-RO" sz="1100" dirty="0"/>
              <a:t>  }</a:t>
            </a:r>
          </a:p>
          <a:p>
            <a:r>
              <a:rPr lang="fr-FR" sz="1100" dirty="0"/>
              <a:t>  </a:t>
            </a:r>
            <a:r>
              <a:rPr lang="fr-FR" sz="1100" dirty="0" err="1"/>
              <a:t>friend</a:t>
            </a:r>
            <a:r>
              <a:rPr lang="fr-FR" sz="1100" dirty="0"/>
              <a:t> </a:t>
            </a:r>
            <a:r>
              <a:rPr lang="fr-FR" sz="1100" dirty="0" err="1"/>
              <a:t>float</a:t>
            </a:r>
            <a:r>
              <a:rPr lang="fr-FR" sz="1100" dirty="0"/>
              <a:t> </a:t>
            </a:r>
            <a:r>
              <a:rPr lang="fr-FR" sz="1100" dirty="0" err="1"/>
              <a:t>norm</a:t>
            </a:r>
            <a:r>
              <a:rPr lang="fr-FR" sz="1100" dirty="0"/>
              <a:t>(</a:t>
            </a:r>
            <a:r>
              <a:rPr lang="fr-FR" sz="1100" dirty="0" err="1"/>
              <a:t>const</a:t>
            </a:r>
            <a:r>
              <a:rPr lang="fr-FR" sz="1100" dirty="0"/>
              <a:t> </a:t>
            </a:r>
            <a:r>
              <a:rPr lang="fr-FR" sz="1100" dirty="0" err="1"/>
              <a:t>vec</a:t>
            </a:r>
            <a:r>
              <a:rPr lang="fr-FR" sz="1100" dirty="0"/>
              <a:t> &amp;v) {                             // L2 </a:t>
            </a:r>
            <a:r>
              <a:rPr lang="fr-FR" sz="1100" dirty="0" err="1"/>
              <a:t>norm</a:t>
            </a:r>
            <a:r>
              <a:rPr lang="fr-FR" sz="1100" dirty="0"/>
              <a:t> </a:t>
            </a:r>
            <a:r>
              <a:rPr lang="fr-FR" sz="1100" dirty="0" err="1"/>
              <a:t>squared</a:t>
            </a:r>
            <a:endParaRPr lang="fr-FR" sz="1100" dirty="0"/>
          </a:p>
          <a:p>
            <a:r>
              <a:rPr lang="is-IS" sz="1100" dirty="0"/>
              <a:t>    __m256 temp = _mm256_mul_ps(v.data,v.data);</a:t>
            </a:r>
          </a:p>
          <a:p>
            <a:r>
              <a:rPr lang="en-US" sz="1100" dirty="0"/>
              <a:t>    __m256 perm = _mm256_permute2f128_ps(temp,temp,1);</a:t>
            </a:r>
          </a:p>
          <a:p>
            <a:r>
              <a:rPr lang="en-US" sz="1100" dirty="0"/>
              <a:t>    temp = _mm256_add_ps(</a:t>
            </a:r>
            <a:r>
              <a:rPr lang="en-US" sz="1100" dirty="0" err="1"/>
              <a:t>temp,perm</a:t>
            </a:r>
            <a:r>
              <a:rPr lang="en-US" sz="1100" dirty="0"/>
              <a:t>);</a:t>
            </a:r>
          </a:p>
          <a:p>
            <a:r>
              <a:rPr lang="en-US" sz="1100" dirty="0"/>
              <a:t>    temp = _mm256_hadd_ps(</a:t>
            </a:r>
            <a:r>
              <a:rPr lang="en-US" sz="1100" dirty="0" err="1"/>
              <a:t>temp,temp</a:t>
            </a:r>
            <a:r>
              <a:rPr lang="en-US" sz="1100" dirty="0"/>
              <a:t>);</a:t>
            </a:r>
          </a:p>
          <a:p>
            <a:r>
              <a:rPr lang="en-US" sz="1100" dirty="0"/>
              <a:t>    temp = _mm256_hadd_ps(</a:t>
            </a:r>
            <a:r>
              <a:rPr lang="en-US" sz="1100" dirty="0" err="1"/>
              <a:t>temp,temp</a:t>
            </a:r>
            <a:r>
              <a:rPr lang="en-US" sz="1100" dirty="0"/>
              <a:t>);</a:t>
            </a:r>
          </a:p>
          <a:p>
            <a:r>
              <a:rPr lang="en-US" sz="1100" dirty="0"/>
              <a:t>    return ((float</a:t>
            </a:r>
            <a:endParaRPr lang="fr-FR" sz="1100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948C55-E930-EF49-AFAB-CFF7CFDADFB5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9214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9" name="Image 8" descr="Capture d’écran 2014-09-19 à 12.4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" y="1390939"/>
            <a:ext cx="9144000" cy="3812942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A5CF7F-FBF1-3542-9935-545AAB6D4135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9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/>
              <a:t>En utilisant les compilateurs</a:t>
            </a:r>
          </a:p>
          <a:p>
            <a:pPr lvl="1"/>
            <a:r>
              <a:rPr lang="fr-FR" dirty="0" smtClean="0"/>
              <a:t>Optimisation spécifiques</a:t>
            </a:r>
          </a:p>
          <a:p>
            <a:pPr lvl="1"/>
            <a:r>
              <a:rPr lang="fr-FR" dirty="0" smtClean="0"/>
              <a:t>Optimise seulement des parties clairement écrites	par exemple : éviter l’entrelacement des données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Optimisation à activer lors de la compilation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Par exemple sur GCC:</a:t>
            </a:r>
          </a:p>
          <a:p>
            <a:pPr lvl="2"/>
            <a:r>
              <a:rPr lang="fr-FR" dirty="0" err="1" smtClean="0"/>
              <a:t>Gcc</a:t>
            </a:r>
            <a:r>
              <a:rPr lang="fr-FR" dirty="0" smtClean="0"/>
              <a:t> –O2 –</a:t>
            </a:r>
            <a:r>
              <a:rPr lang="fr-FR" dirty="0" err="1" smtClean="0"/>
              <a:t>ftree-vectorize</a:t>
            </a:r>
            <a:r>
              <a:rPr lang="fr-FR" dirty="0" smtClean="0"/>
              <a:t> </a:t>
            </a:r>
            <a:r>
              <a:rPr lang="fr-FR" dirty="0" err="1" smtClean="0"/>
              <a:t>myloop.c</a:t>
            </a:r>
            <a:endParaRPr lang="fr-FR" dirty="0" smtClean="0"/>
          </a:p>
          <a:p>
            <a:pPr lvl="2"/>
            <a:r>
              <a:rPr lang="fr-FR" dirty="0" smtClean="0"/>
              <a:t>Ou </a:t>
            </a:r>
            <a:r>
              <a:rPr lang="fr-FR" dirty="0" err="1" smtClean="0"/>
              <a:t>gcc</a:t>
            </a:r>
            <a:r>
              <a:rPr lang="fr-FR" dirty="0" smtClean="0"/>
              <a:t> –O3 </a:t>
            </a:r>
            <a:r>
              <a:rPr lang="fr-FR" dirty="0" err="1" smtClean="0"/>
              <a:t>myloop.c</a:t>
            </a:r>
            <a:endParaRPr lang="fr-FR" dirty="0" smtClean="0"/>
          </a:p>
          <a:p>
            <a:pPr lvl="2"/>
            <a:endParaRPr lang="fr-FR" dirty="0"/>
          </a:p>
          <a:p>
            <a:r>
              <a:rPr lang="fr-FR" dirty="0" smtClean="0"/>
              <a:t>Avec GCC</a:t>
            </a:r>
          </a:p>
          <a:p>
            <a:pPr lvl="1"/>
            <a:r>
              <a:rPr lang="fr-FR" dirty="0" smtClean="0"/>
              <a:t>Auto vectorisation pour la boucle la plus interne</a:t>
            </a:r>
          </a:p>
          <a:p>
            <a:pPr lvl="2"/>
            <a:r>
              <a:rPr lang="fr-FR" dirty="0" smtClean="0"/>
              <a:t>Elle doit être dénombrable</a:t>
            </a:r>
          </a:p>
          <a:p>
            <a:pPr lvl="2"/>
            <a:r>
              <a:rPr lang="fr-FR" dirty="0" smtClean="0"/>
              <a:t>Avoir des accès indépendant aux données (pas de i-1)</a:t>
            </a:r>
          </a:p>
          <a:p>
            <a:pPr lvl="2"/>
            <a:r>
              <a:rPr lang="fr-FR" dirty="0" smtClean="0"/>
              <a:t>Un accès continu aux données</a:t>
            </a:r>
          </a:p>
          <a:p>
            <a:pPr lvl="1"/>
            <a:r>
              <a:rPr lang="fr-FR" dirty="0" smtClean="0"/>
              <a:t>Possible pour d’autres problématique:</a:t>
            </a:r>
          </a:p>
          <a:p>
            <a:pPr marL="914400" lvl="2" indent="0">
              <a:buNone/>
            </a:pPr>
            <a:r>
              <a:rPr lang="fr-FR" dirty="0" err="1" smtClean="0"/>
              <a:t>https</a:t>
            </a:r>
            <a:r>
              <a:rPr lang="fr-FR" dirty="0"/>
              <a:t>://</a:t>
            </a:r>
            <a:r>
              <a:rPr lang="fr-FR" dirty="0" err="1"/>
              <a:t>gcc.gnu.org</a:t>
            </a:r>
            <a:r>
              <a:rPr lang="fr-FR" dirty="0"/>
              <a:t>/</a:t>
            </a:r>
            <a:r>
              <a:rPr lang="fr-FR" dirty="0" err="1"/>
              <a:t>projects</a:t>
            </a:r>
            <a:r>
              <a:rPr lang="fr-FR" dirty="0"/>
              <a:t>/</a:t>
            </a:r>
            <a:r>
              <a:rPr lang="fr-FR" dirty="0" err="1"/>
              <a:t>tree-ssa</a:t>
            </a:r>
            <a:r>
              <a:rPr lang="fr-FR" dirty="0"/>
              <a:t>/</a:t>
            </a:r>
            <a:r>
              <a:rPr lang="fr-FR" dirty="0" err="1" smtClean="0"/>
              <a:t>vectorization.html</a:t>
            </a:r>
            <a:endParaRPr lang="fr-FR" dirty="0" smtClean="0"/>
          </a:p>
          <a:p>
            <a:pPr marL="914400" lvl="2" indent="0">
              <a:buNone/>
            </a:pPr>
            <a:r>
              <a:rPr lang="fr-FR" dirty="0" smtClean="0"/>
              <a:t>	</a:t>
            </a:r>
          </a:p>
          <a:p>
            <a:pPr marL="571500" indent="-457200"/>
            <a:r>
              <a:rPr lang="fr-FR" dirty="0" smtClean="0"/>
              <a:t>Mais … différent avec ICC par exemple</a:t>
            </a:r>
          </a:p>
          <a:p>
            <a:pPr marL="571500" indent="-457200"/>
            <a:r>
              <a:rPr lang="fr-FR" dirty="0" smtClean="0"/>
              <a:t>Il existe même des compilateurs spécialisé dans les optimisations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74758" y="3745304"/>
            <a:ext cx="2415514" cy="15696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hu-HU" sz="1200" dirty="0"/>
              <a:t>int a[256], b[256], c[256];</a:t>
            </a:r>
          </a:p>
          <a:p>
            <a:r>
              <a:rPr lang="nl-NL" sz="1200" dirty="0" err="1"/>
              <a:t>foo</a:t>
            </a:r>
            <a:r>
              <a:rPr lang="nl-NL" sz="1200" dirty="0"/>
              <a:t> () {</a:t>
            </a:r>
          </a:p>
          <a:p>
            <a:r>
              <a:rPr lang="fr-FR" sz="1200" dirty="0"/>
              <a:t>  </a:t>
            </a:r>
            <a:r>
              <a:rPr lang="fr-FR" sz="1200" dirty="0" err="1"/>
              <a:t>int</a:t>
            </a:r>
            <a:r>
              <a:rPr lang="fr-FR" sz="1200" dirty="0"/>
              <a:t> i;</a:t>
            </a:r>
          </a:p>
          <a:p>
            <a:endParaRPr lang="fr-FR" sz="1200" dirty="0"/>
          </a:p>
          <a:p>
            <a:r>
              <a:rPr lang="da-DK" sz="1200" dirty="0"/>
              <a:t>  for (i=0; i&lt;256; i++){</a:t>
            </a:r>
          </a:p>
          <a:p>
            <a:r>
              <a:rPr lang="da-DK" sz="1200" dirty="0"/>
              <a:t>    a[i] = b[i] + c[i];</a:t>
            </a:r>
          </a:p>
          <a:p>
            <a:r>
              <a:rPr lang="da-DK" sz="1200" dirty="0"/>
              <a:t>  }</a:t>
            </a:r>
          </a:p>
          <a:p>
            <a:r>
              <a:rPr lang="da-DK" sz="1200" dirty="0"/>
              <a:t>}</a:t>
            </a:r>
            <a:endParaRPr lang="fr-FR" sz="12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AC8854-9B1F-0442-B0A8-20FEC4405349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0167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SPMD (dans ISPC)</a:t>
            </a:r>
          </a:p>
          <a:p>
            <a:pPr lvl="1"/>
            <a:r>
              <a:rPr lang="fr-FR" dirty="0" smtClean="0"/>
              <a:t>Single Program Multiple Data</a:t>
            </a:r>
          </a:p>
          <a:p>
            <a:endParaRPr lang="fr-FR" dirty="0" smtClean="0"/>
          </a:p>
          <a:p>
            <a:r>
              <a:rPr lang="fr-FR" dirty="0" smtClean="0"/>
              <a:t>ISPC est un compilateur C.</a:t>
            </a:r>
          </a:p>
          <a:p>
            <a:r>
              <a:rPr lang="fr-FR" dirty="0" smtClean="0"/>
              <a:t>Ce compilateur produit des applications compatible SIMD en programmant de manière séquentiel.</a:t>
            </a:r>
          </a:p>
          <a:p>
            <a:r>
              <a:rPr lang="fr-FR" dirty="0" smtClean="0"/>
              <a:t>Ce compilateur génère des binaires ou code source compatible SIMD.</a:t>
            </a:r>
          </a:p>
          <a:p>
            <a:r>
              <a:rPr lang="fr-FR" dirty="0" smtClean="0"/>
              <a:t>Cette méthode est assez proche de la programmation par </a:t>
            </a:r>
            <a:r>
              <a:rPr lang="fr-FR" dirty="0" err="1" smtClean="0"/>
              <a:t>kernel</a:t>
            </a:r>
            <a:r>
              <a:rPr lang="fr-FR" dirty="0" smtClean="0"/>
              <a:t> de </a:t>
            </a:r>
            <a:r>
              <a:rPr lang="fr-FR" dirty="0" err="1" smtClean="0"/>
              <a:t>OpenCL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Il est possible d’utiliser les fichiers objets produit par cette outil avec GCC, ICC, …</a:t>
            </a:r>
          </a:p>
          <a:p>
            <a:r>
              <a:rPr lang="fr-FR" dirty="0" smtClean="0"/>
              <a:t>Supporte différentes architectures: </a:t>
            </a:r>
            <a:r>
              <a:rPr lang="fr-FR" dirty="0">
                <a:solidFill>
                  <a:prstClr val="black"/>
                </a:solidFill>
                <a:latin typeface="Verdana"/>
              </a:rPr>
              <a:t>SSE2, SSE4, AVX1, AVX2, </a:t>
            </a:r>
            <a:r>
              <a:rPr lang="fr-FR" dirty="0" smtClean="0">
                <a:solidFill>
                  <a:prstClr val="black"/>
                </a:solidFill>
                <a:latin typeface="Verdana"/>
              </a:rPr>
              <a:t>Xeon Phi, …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5BC0BA-369E-E44E-AFBC-173CEB3AFD9D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590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fr-FR" sz="2000" dirty="0" smtClean="0"/>
              <a:t>Le </a:t>
            </a:r>
            <a:r>
              <a:rPr lang="fr-FR" sz="2000" dirty="0"/>
              <a:t>but de cette présentation est de fournir </a:t>
            </a:r>
            <a:r>
              <a:rPr lang="fr-FR" sz="2000" dirty="0" smtClean="0"/>
              <a:t>tous les moyens mis à votre disposition afin de produire un moteur de jeu le plus efficace possible. </a:t>
            </a:r>
          </a:p>
          <a:p>
            <a:pPr marL="0" indent="0" algn="just">
              <a:buNone/>
            </a:pPr>
            <a:r>
              <a:rPr lang="fr-FR" sz="2000" dirty="0" smtClean="0"/>
              <a:t>Il s’agit d’un cours compliqué, avec de nombreuses nouvelles notions.</a:t>
            </a:r>
          </a:p>
          <a:p>
            <a:pPr marL="0" indent="0" algn="just">
              <a:buNone/>
            </a:pPr>
            <a:r>
              <a:rPr lang="fr-FR" sz="2000" dirty="0" smtClean="0"/>
              <a:t>Des notions que vous ne verrez jamais dans d’autres cours ..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30685E-5AA3-FB4D-8959-7D873846B23F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99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export </a:t>
            </a:r>
            <a:r>
              <a:rPr lang="fr-FR" dirty="0" err="1"/>
              <a:t>void</a:t>
            </a:r>
            <a:r>
              <a:rPr lang="fr-FR" dirty="0"/>
              <a:t> simple(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vin[],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vout</a:t>
            </a:r>
            <a:r>
              <a:rPr lang="fr-FR" dirty="0"/>
              <a:t>[], </a:t>
            </a:r>
          </a:p>
          <a:p>
            <a:pPr marL="0" indent="0">
              <a:buNone/>
            </a:pPr>
            <a:r>
              <a:rPr lang="fr-FR" dirty="0"/>
              <a:t>                  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count) {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foreach</a:t>
            </a:r>
            <a:r>
              <a:rPr lang="fr-FR" dirty="0"/>
              <a:t> (index = 0 ... count) {</a:t>
            </a:r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float</a:t>
            </a:r>
            <a:r>
              <a:rPr lang="fr-FR" dirty="0" smtClean="0"/>
              <a:t> </a:t>
            </a:r>
            <a:r>
              <a:rPr lang="fr-FR" dirty="0"/>
              <a:t>v = vin[index];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if </a:t>
            </a:r>
            <a:r>
              <a:rPr lang="fr-FR" dirty="0"/>
              <a:t>(v &lt; 3.)</a:t>
            </a:r>
          </a:p>
          <a:p>
            <a:pPr marL="0" indent="0">
              <a:buNone/>
            </a:pPr>
            <a:r>
              <a:rPr lang="fr-FR" dirty="0"/>
              <a:t>            v = v * v;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else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        v = </a:t>
            </a:r>
            <a:r>
              <a:rPr lang="fr-FR" dirty="0" err="1"/>
              <a:t>sqrt</a:t>
            </a:r>
            <a:r>
              <a:rPr lang="fr-FR" dirty="0"/>
              <a:t>(v);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vout</a:t>
            </a:r>
            <a:r>
              <a:rPr lang="fr-FR" dirty="0"/>
              <a:t>[index] = v;</a:t>
            </a:r>
          </a:p>
          <a:p>
            <a:pPr marL="0" indent="0">
              <a:buNone/>
            </a:pPr>
            <a:r>
              <a:rPr lang="fr-FR" dirty="0"/>
              <a:t>    }</a:t>
            </a:r>
          </a:p>
          <a:p>
            <a:pPr marL="0" indent="0">
              <a:buNone/>
            </a:pPr>
            <a:r>
              <a:rPr lang="fr-FR" dirty="0"/>
              <a:t>}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BBDDBA-FCE3-4341-AC97-8A801C487A82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6249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4" name="Grouper 3"/>
          <p:cNvGrpSpPr/>
          <p:nvPr/>
        </p:nvGrpSpPr>
        <p:grpSpPr>
          <a:xfrm>
            <a:off x="699717" y="4074761"/>
            <a:ext cx="7957725" cy="2103594"/>
            <a:chOff x="283305" y="2068095"/>
            <a:chExt cx="8522364" cy="2252854"/>
          </a:xfrm>
        </p:grpSpPr>
        <p:sp>
          <p:nvSpPr>
            <p:cNvPr id="5" name="Rectangle 4"/>
            <p:cNvSpPr/>
            <p:nvPr/>
          </p:nvSpPr>
          <p:spPr>
            <a:xfrm>
              <a:off x="1110486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48675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86864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25053" y="2710134"/>
              <a:ext cx="338047" cy="33804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609434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47623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85812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24001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62190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00379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638568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76757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314946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53135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91324" y="2710134"/>
              <a:ext cx="338047" cy="338047"/>
            </a:xfrm>
            <a:prstGeom prst="rect">
              <a:avLst/>
            </a:prstGeom>
            <a:pattFill prst="zigZag">
              <a:fgClr>
                <a:schemeClr val="tx1"/>
              </a:fgClr>
              <a:bgClr>
                <a:schemeClr val="bg1">
                  <a:lumMod val="75000"/>
                </a:schemeClr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326943" y="3048181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Subcell</a:t>
              </a:r>
              <a:r>
                <a:rPr lang="fr-FR" dirty="0" smtClean="0"/>
                <a:t> B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4113735" y="3051453"/>
              <a:ext cx="1037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Subcell</a:t>
              </a:r>
              <a:r>
                <a:rPr lang="fr-FR" dirty="0" smtClean="0"/>
                <a:t> A</a:t>
              </a:r>
              <a:endParaRPr lang="fr-FR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83305" y="2068095"/>
              <a:ext cx="52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Cell</a:t>
              </a:r>
              <a:endParaRPr lang="fr-FR" dirty="0"/>
            </a:p>
          </p:txBody>
        </p:sp>
        <p:grpSp>
          <p:nvGrpSpPr>
            <p:cNvPr id="23" name="Grouper 22"/>
            <p:cNvGrpSpPr/>
            <p:nvPr/>
          </p:nvGrpSpPr>
          <p:grpSpPr>
            <a:xfrm>
              <a:off x="1110770" y="2099380"/>
              <a:ext cx="5072693" cy="338047"/>
              <a:chOff x="1332945" y="1488626"/>
              <a:chExt cx="5072693" cy="338047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332945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671134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09323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347512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2685701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023890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362079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700268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4038457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376646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4714835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5053024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5391213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5729402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067591" y="1488626"/>
                <a:ext cx="338047" cy="338047"/>
              </a:xfrm>
              <a:prstGeom prst="rect">
                <a:avLst/>
              </a:prstGeom>
              <a:pattFill prst="zigZag">
                <a:fgClr>
                  <a:schemeClr val="tx1"/>
                </a:fgClr>
                <a:bgClr>
                  <a:schemeClr val="bg1">
                    <a:lumMod val="75000"/>
                  </a:schemeClr>
                </a:bgClr>
              </a:patt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4" name="Grouper 23"/>
            <p:cNvGrpSpPr/>
            <p:nvPr/>
          </p:nvGrpSpPr>
          <p:grpSpPr>
            <a:xfrm>
              <a:off x="4300237" y="3543736"/>
              <a:ext cx="2881349" cy="777213"/>
              <a:chOff x="1385831" y="2839764"/>
              <a:chExt cx="4748975" cy="1280986"/>
            </a:xfrm>
          </p:grpSpPr>
          <p:grpSp>
            <p:nvGrpSpPr>
              <p:cNvPr id="71" name="Grouper 70"/>
              <p:cNvGrpSpPr/>
              <p:nvPr/>
            </p:nvGrpSpPr>
            <p:grpSpPr>
              <a:xfrm>
                <a:off x="1385831" y="2839764"/>
                <a:ext cx="4748975" cy="1280986"/>
                <a:chOff x="612757" y="3926314"/>
                <a:chExt cx="4748975" cy="1280986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4009114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4347305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4685495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5023684" y="4869252"/>
                  <a:ext cx="338048" cy="338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ZoneTexte 79"/>
                <p:cNvSpPr txBox="1"/>
                <p:nvPr/>
              </p:nvSpPr>
              <p:spPr>
                <a:xfrm>
                  <a:off x="612757" y="4012235"/>
                  <a:ext cx="663678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A</a:t>
                  </a:r>
                  <a:endParaRPr lang="fr-FR" sz="1000" dirty="0"/>
                </a:p>
              </p:txBody>
            </p:sp>
            <p:sp>
              <p:nvSpPr>
                <p:cNvPr id="81" name="ZoneTexte 80"/>
                <p:cNvSpPr txBox="1"/>
                <p:nvPr/>
              </p:nvSpPr>
              <p:spPr>
                <a:xfrm>
                  <a:off x="612757" y="4780066"/>
                  <a:ext cx="653606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B</a:t>
                  </a:r>
                  <a:endParaRPr lang="fr-FR" sz="1000" dirty="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144022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1778411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2116600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2454789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792978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>
                  <a:off x="3131167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3469356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3807545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4145734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4483923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482211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3986160" y="3926314"/>
                  <a:ext cx="1296902" cy="566456"/>
                </a:xfrm>
                <a:prstGeom prst="rect">
                  <a:avLst/>
                </a:prstGeom>
                <a:noFill/>
                <a:ln w="28575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72" name="Connecteur droit avec flèche 71"/>
              <p:cNvCxnSpPr>
                <a:stCxn id="93" idx="2"/>
                <a:endCxn id="76" idx="0"/>
              </p:cNvCxnSpPr>
              <p:nvPr/>
            </p:nvCxnSpPr>
            <p:spPr>
              <a:xfrm flipH="1">
                <a:off x="4951212" y="3406220"/>
                <a:ext cx="456473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avec flèche 72"/>
              <p:cNvCxnSpPr>
                <a:stCxn id="93" idx="2"/>
                <a:endCxn id="77" idx="0"/>
              </p:cNvCxnSpPr>
              <p:nvPr/>
            </p:nvCxnSpPr>
            <p:spPr>
              <a:xfrm flipH="1">
                <a:off x="5289403" y="3406220"/>
                <a:ext cx="118281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cteur droit avec flèche 73"/>
              <p:cNvCxnSpPr>
                <a:stCxn id="93" idx="2"/>
                <a:endCxn id="78" idx="0"/>
              </p:cNvCxnSpPr>
              <p:nvPr/>
            </p:nvCxnSpPr>
            <p:spPr>
              <a:xfrm>
                <a:off x="5407684" y="3406220"/>
                <a:ext cx="219908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eur droit avec flèche 74"/>
              <p:cNvCxnSpPr>
                <a:stCxn id="93" idx="2"/>
                <a:endCxn id="79" idx="0"/>
              </p:cNvCxnSpPr>
              <p:nvPr/>
            </p:nvCxnSpPr>
            <p:spPr>
              <a:xfrm>
                <a:off x="5407684" y="3406220"/>
                <a:ext cx="558098" cy="37648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er 24"/>
            <p:cNvGrpSpPr/>
            <p:nvPr/>
          </p:nvGrpSpPr>
          <p:grpSpPr>
            <a:xfrm>
              <a:off x="327753" y="3543736"/>
              <a:ext cx="2759051" cy="762804"/>
              <a:chOff x="1385831" y="2842096"/>
              <a:chExt cx="4547402" cy="1257236"/>
            </a:xfrm>
          </p:grpSpPr>
          <p:grpSp>
            <p:nvGrpSpPr>
              <p:cNvPr id="48" name="Grouper 47"/>
              <p:cNvGrpSpPr/>
              <p:nvPr/>
            </p:nvGrpSpPr>
            <p:grpSpPr>
              <a:xfrm>
                <a:off x="1385831" y="2842096"/>
                <a:ext cx="4547402" cy="1257236"/>
                <a:chOff x="612757" y="3928646"/>
                <a:chExt cx="4547402" cy="1257236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1440364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778553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2116742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2454931" y="4811351"/>
                  <a:ext cx="338047" cy="338047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ZoneTexte 56"/>
                <p:cNvSpPr txBox="1"/>
                <p:nvPr/>
              </p:nvSpPr>
              <p:spPr>
                <a:xfrm>
                  <a:off x="612757" y="4012235"/>
                  <a:ext cx="663678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A</a:t>
                  </a:r>
                  <a:endParaRPr lang="fr-FR" sz="1000" dirty="0"/>
                </a:p>
              </p:txBody>
            </p:sp>
            <p:sp>
              <p:nvSpPr>
                <p:cNvPr id="58" name="ZoneTexte 57"/>
                <p:cNvSpPr txBox="1"/>
                <p:nvPr/>
              </p:nvSpPr>
              <p:spPr>
                <a:xfrm>
                  <a:off x="612757" y="4780066"/>
                  <a:ext cx="653606" cy="4058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000" dirty="0" err="1" smtClean="0"/>
                    <a:t>Sc</a:t>
                  </a:r>
                  <a:r>
                    <a:rPr lang="fr-FR" sz="1000" dirty="0" smtClean="0"/>
                    <a:t> B</a:t>
                  </a:r>
                  <a:endParaRPr lang="fr-FR" sz="1000" dirty="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144022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778411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2116600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2454789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92978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131167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3469356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3807545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4145734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4483923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4822112" y="4043520"/>
                  <a:ext cx="338047" cy="338047"/>
                </a:xfrm>
                <a:prstGeom prst="rect">
                  <a:avLst/>
                </a:prstGeom>
                <a:pattFill prst="zigZag">
                  <a:fgClr>
                    <a:schemeClr val="tx1"/>
                  </a:fgClr>
                  <a:bgClr>
                    <a:schemeClr val="bg1">
                      <a:lumMod val="75000"/>
                    </a:schemeClr>
                  </a:bgClr>
                </a:patt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327053" y="3928646"/>
                  <a:ext cx="1551148" cy="566456"/>
                </a:xfrm>
                <a:prstGeom prst="rect">
                  <a:avLst/>
                </a:prstGeom>
                <a:noFill/>
                <a:ln w="28575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cxnSp>
            <p:nvCxnSpPr>
              <p:cNvPr id="49" name="Connecteur droit avec flèche 48"/>
              <p:cNvCxnSpPr>
                <a:stCxn id="70" idx="2"/>
                <a:endCxn id="53" idx="0"/>
              </p:cNvCxnSpPr>
              <p:nvPr/>
            </p:nvCxnSpPr>
            <p:spPr>
              <a:xfrm flipH="1">
                <a:off x="2382462" y="3408552"/>
                <a:ext cx="493239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avec flèche 49"/>
              <p:cNvCxnSpPr>
                <a:stCxn id="70" idx="2"/>
                <a:endCxn id="54" idx="0"/>
              </p:cNvCxnSpPr>
              <p:nvPr/>
            </p:nvCxnSpPr>
            <p:spPr>
              <a:xfrm flipH="1">
                <a:off x="2720651" y="3408552"/>
                <a:ext cx="155050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avec flèche 50"/>
              <p:cNvCxnSpPr>
                <a:stCxn id="70" idx="2"/>
                <a:endCxn id="55" idx="0"/>
              </p:cNvCxnSpPr>
              <p:nvPr/>
            </p:nvCxnSpPr>
            <p:spPr>
              <a:xfrm>
                <a:off x="2875701" y="3408552"/>
                <a:ext cx="183139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avec flèche 51"/>
              <p:cNvCxnSpPr>
                <a:stCxn id="70" idx="2"/>
                <a:endCxn id="56" idx="0"/>
              </p:cNvCxnSpPr>
              <p:nvPr/>
            </p:nvCxnSpPr>
            <p:spPr>
              <a:xfrm>
                <a:off x="2875701" y="3408552"/>
                <a:ext cx="521328" cy="31624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oval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Ellipse 25"/>
            <p:cNvSpPr/>
            <p:nvPr/>
          </p:nvSpPr>
          <p:spPr>
            <a:xfrm>
              <a:off x="3516243" y="3896607"/>
              <a:ext cx="71470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/>
            <p:cNvSpPr/>
            <p:nvPr/>
          </p:nvSpPr>
          <p:spPr>
            <a:xfrm>
              <a:off x="3668643" y="3896607"/>
              <a:ext cx="71470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/>
            <p:cNvSpPr/>
            <p:nvPr/>
          </p:nvSpPr>
          <p:spPr>
            <a:xfrm>
              <a:off x="3821043" y="3896607"/>
              <a:ext cx="71470" cy="71470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Flèche vers le bas 28"/>
            <p:cNvSpPr/>
            <p:nvPr/>
          </p:nvSpPr>
          <p:spPr>
            <a:xfrm>
              <a:off x="3388619" y="2486683"/>
              <a:ext cx="516995" cy="174196"/>
            </a:xfrm>
            <a:prstGeom prst="downArrow">
              <a:avLst/>
            </a:prstGeom>
            <a:solidFill>
              <a:srgbClr val="0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0" name="Grouper 29"/>
            <p:cNvGrpSpPr/>
            <p:nvPr/>
          </p:nvGrpSpPr>
          <p:grpSpPr>
            <a:xfrm>
              <a:off x="7431153" y="3543736"/>
              <a:ext cx="1374516" cy="762804"/>
              <a:chOff x="940609" y="3830982"/>
              <a:chExt cx="1374516" cy="762804"/>
            </a:xfrm>
          </p:grpSpPr>
          <p:grpSp>
            <p:nvGrpSpPr>
              <p:cNvPr id="31" name="Grouper 30"/>
              <p:cNvGrpSpPr/>
              <p:nvPr/>
            </p:nvGrpSpPr>
            <p:grpSpPr>
              <a:xfrm>
                <a:off x="940609" y="3830982"/>
                <a:ext cx="1374516" cy="762804"/>
                <a:chOff x="1385831" y="2842096"/>
                <a:chExt cx="2265444" cy="1257236"/>
              </a:xfrm>
            </p:grpSpPr>
            <p:grpSp>
              <p:nvGrpSpPr>
                <p:cNvPr id="36" name="Grouper 35"/>
                <p:cNvGrpSpPr/>
                <p:nvPr/>
              </p:nvGrpSpPr>
              <p:grpSpPr>
                <a:xfrm>
                  <a:off x="1385831" y="2842096"/>
                  <a:ext cx="2265444" cy="1257236"/>
                  <a:chOff x="612757" y="3928646"/>
                  <a:chExt cx="2265444" cy="1257236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440364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2" name="Rectangle 41"/>
                  <p:cNvSpPr/>
                  <p:nvPr/>
                </p:nvSpPr>
                <p:spPr>
                  <a:xfrm>
                    <a:off x="1778553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3" name="Rectangle 42"/>
                  <p:cNvSpPr/>
                  <p:nvPr/>
                </p:nvSpPr>
                <p:spPr>
                  <a:xfrm>
                    <a:off x="2116742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2454931" y="4811351"/>
                    <a:ext cx="338047" cy="338047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45" name="ZoneTexte 44"/>
                  <p:cNvSpPr txBox="1"/>
                  <p:nvPr/>
                </p:nvSpPr>
                <p:spPr>
                  <a:xfrm>
                    <a:off x="612757" y="4012235"/>
                    <a:ext cx="653606" cy="4058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000" dirty="0" err="1" smtClean="0"/>
                      <a:t>Sc</a:t>
                    </a:r>
                    <a:r>
                      <a:rPr lang="fr-FR" sz="1000" dirty="0" smtClean="0"/>
                      <a:t> B</a:t>
                    </a:r>
                    <a:endParaRPr lang="fr-FR" sz="1000" dirty="0"/>
                  </a:p>
                </p:txBody>
              </p:sp>
              <p:sp>
                <p:nvSpPr>
                  <p:cNvPr id="46" name="ZoneTexte 45"/>
                  <p:cNvSpPr txBox="1"/>
                  <p:nvPr/>
                </p:nvSpPr>
                <p:spPr>
                  <a:xfrm>
                    <a:off x="612757" y="4780066"/>
                    <a:ext cx="653606" cy="4058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1000" dirty="0" err="1" smtClean="0"/>
                      <a:t>Sc</a:t>
                    </a:r>
                    <a:r>
                      <a:rPr lang="fr-FR" sz="1000" dirty="0" smtClean="0"/>
                      <a:t> B</a:t>
                    </a:r>
                    <a:endParaRPr lang="fr-FR" sz="1000" dirty="0"/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1327053" y="3928646"/>
                    <a:ext cx="1551148" cy="566456"/>
                  </a:xfrm>
                  <a:prstGeom prst="rect">
                    <a:avLst/>
                  </a:prstGeom>
                  <a:noFill/>
                  <a:ln w="28575" cmpd="sng">
                    <a:solidFill>
                      <a:srgbClr val="0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cxnSp>
              <p:nvCxnSpPr>
                <p:cNvPr id="37" name="Connecteur droit avec flèche 36"/>
                <p:cNvCxnSpPr>
                  <a:stCxn id="47" idx="2"/>
                  <a:endCxn id="41" idx="0"/>
                </p:cNvCxnSpPr>
                <p:nvPr/>
              </p:nvCxnSpPr>
              <p:spPr>
                <a:xfrm flipH="1">
                  <a:off x="2382462" y="3408552"/>
                  <a:ext cx="493239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eur droit avec flèche 37"/>
                <p:cNvCxnSpPr>
                  <a:stCxn id="47" idx="2"/>
                  <a:endCxn id="42" idx="0"/>
                </p:cNvCxnSpPr>
                <p:nvPr/>
              </p:nvCxnSpPr>
              <p:spPr>
                <a:xfrm flipH="1">
                  <a:off x="2720651" y="3408552"/>
                  <a:ext cx="155050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eur droit avec flèche 38"/>
                <p:cNvCxnSpPr>
                  <a:stCxn id="47" idx="2"/>
                  <a:endCxn id="43" idx="0"/>
                </p:cNvCxnSpPr>
                <p:nvPr/>
              </p:nvCxnSpPr>
              <p:spPr>
                <a:xfrm>
                  <a:off x="2875701" y="3408552"/>
                  <a:ext cx="183139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necteur droit avec flèche 39"/>
                <p:cNvCxnSpPr>
                  <a:stCxn id="47" idx="2"/>
                  <a:endCxn id="44" idx="0"/>
                </p:cNvCxnSpPr>
                <p:nvPr/>
              </p:nvCxnSpPr>
              <p:spPr>
                <a:xfrm>
                  <a:off x="2875701" y="3408552"/>
                  <a:ext cx="521328" cy="316249"/>
                </a:xfrm>
                <a:prstGeom prst="straightConnector1">
                  <a:avLst/>
                </a:prstGeom>
                <a:ln w="6350" cmpd="sng">
                  <a:solidFill>
                    <a:schemeClr val="tx1"/>
                  </a:solidFill>
                  <a:headEnd type="non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Rectangle 31"/>
              <p:cNvSpPr/>
              <p:nvPr/>
            </p:nvSpPr>
            <p:spPr>
              <a:xfrm>
                <a:off x="143352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63871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84390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049091" y="3897296"/>
                <a:ext cx="205104" cy="20510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14" name="Image 113" descr="cellcell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02" y="1995758"/>
            <a:ext cx="4109299" cy="873005"/>
          </a:xfrm>
          <a:prstGeom prst="rect">
            <a:avLst/>
          </a:prstGeom>
        </p:spPr>
      </p:pic>
      <p:pic>
        <p:nvPicPr>
          <p:cNvPr id="115" name="Image 114" descr="cellcell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14" y="2753271"/>
            <a:ext cx="4285878" cy="756331"/>
          </a:xfrm>
          <a:prstGeom prst="rect">
            <a:avLst/>
          </a:prstGeom>
        </p:spPr>
      </p:pic>
      <p:sp>
        <p:nvSpPr>
          <p:cNvPr id="116" name="ZoneTexte 115"/>
          <p:cNvSpPr txBox="1"/>
          <p:nvPr/>
        </p:nvSpPr>
        <p:spPr>
          <a:xfrm>
            <a:off x="1111509" y="1325648"/>
            <a:ext cx="116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Cell</a:t>
            </a:r>
            <a:r>
              <a:rPr lang="fr-FR" dirty="0" smtClean="0"/>
              <a:t> -&gt; </a:t>
            </a:r>
            <a:r>
              <a:rPr lang="fr-FR" dirty="0" err="1" smtClean="0"/>
              <a:t>Cell</a:t>
            </a:r>
            <a:endParaRPr lang="fr-FR" dirty="0"/>
          </a:p>
        </p:txBody>
      </p:sp>
      <p:sp>
        <p:nvSpPr>
          <p:cNvPr id="117" name="ZoneTexte 116"/>
          <p:cNvSpPr txBox="1"/>
          <p:nvPr/>
        </p:nvSpPr>
        <p:spPr>
          <a:xfrm>
            <a:off x="622277" y="353946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Cell</a:t>
            </a:r>
            <a:r>
              <a:rPr lang="fr-FR" dirty="0" smtClean="0"/>
              <a:t> self</a:t>
            </a:r>
            <a:endParaRPr lang="fr-FR" dirty="0"/>
          </a:p>
        </p:txBody>
      </p:sp>
      <p:sp>
        <p:nvSpPr>
          <p:cNvPr id="118" name="Espace réservé de la date 11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B83DE3-1749-144C-9E7E-326B484F99E3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19" name="Espace réservé du numéro de diapositive 11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120" name="Espace réservé du pied de page 11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444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fr-FR" dirty="0"/>
              <a:t>#if </a:t>
            </a:r>
            <a:r>
              <a:rPr lang="fr-FR" dirty="0" err="1"/>
              <a:t>withoutNR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rsqrtNR</a:t>
            </a:r>
            <a:r>
              <a:rPr lang="fr-FR" dirty="0"/>
              <a:t>(v) v= </a:t>
            </a:r>
            <a:r>
              <a:rPr lang="fr-FR" dirty="0" err="1"/>
              <a:t>rsqrt</a:t>
            </a:r>
            <a:r>
              <a:rPr lang="fr-FR" dirty="0"/>
              <a:t>(v);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else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rsqrtNR</a:t>
            </a:r>
            <a:r>
              <a:rPr lang="fr-FR" dirty="0"/>
              <a:t>(v) { </a:t>
            </a:r>
            <a:r>
              <a:rPr lang="fr-FR" dirty="0" err="1"/>
              <a:t>varying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temp</a:t>
            </a:r>
            <a:r>
              <a:rPr lang="fr-FR" dirty="0"/>
              <a:t> = </a:t>
            </a:r>
            <a:r>
              <a:rPr lang="fr-FR" dirty="0" err="1"/>
              <a:t>rsqrt</a:t>
            </a:r>
            <a:r>
              <a:rPr lang="fr-FR" dirty="0"/>
              <a:t>(v); </a:t>
            </a:r>
            <a:r>
              <a:rPr lang="fr-FR" dirty="0" err="1"/>
              <a:t>temp</a:t>
            </a:r>
            <a:r>
              <a:rPr lang="fr-FR" dirty="0"/>
              <a:t> *= (</a:t>
            </a:r>
            <a:r>
              <a:rPr lang="fr-FR" dirty="0" err="1"/>
              <a:t>temp</a:t>
            </a:r>
            <a:r>
              <a:rPr lang="fr-FR" dirty="0"/>
              <a:t> * </a:t>
            </a:r>
            <a:r>
              <a:rPr lang="fr-FR" dirty="0" err="1"/>
              <a:t>temp</a:t>
            </a:r>
            <a:r>
              <a:rPr lang="fr-FR" dirty="0"/>
              <a:t> * (v) - 3.0f) * (-0.5f); v = </a:t>
            </a:r>
            <a:r>
              <a:rPr lang="fr-FR" dirty="0" err="1"/>
              <a:t>temp</a:t>
            </a:r>
            <a:r>
              <a:rPr lang="fr-FR" dirty="0"/>
              <a:t>; }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endif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pfalcONstruct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{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unsigned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id;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float</a:t>
            </a:r>
            <a:r>
              <a:rPr lang="fr-FR" dirty="0"/>
              <a:t> SCAL;</a:t>
            </a:r>
          </a:p>
          <a:p>
            <a:pPr marL="0" indent="0">
              <a:buNone/>
            </a:pPr>
            <a:r>
              <a:rPr lang="fr-FR" dirty="0"/>
              <a:t>    </a:t>
            </a:r>
          </a:p>
          <a:p>
            <a:pPr marL="0" indent="0">
              <a:buNone/>
            </a:pPr>
            <a:r>
              <a:rPr lang="ro-RO" dirty="0"/>
              <a:t>    float a[3];</a:t>
            </a:r>
          </a:p>
          <a:p>
            <a:pPr marL="0" indent="0">
              <a:buNone/>
            </a:pPr>
            <a:r>
              <a:rPr lang="ro-RO" dirty="0"/>
              <a:t>    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padding</a:t>
            </a:r>
            <a:r>
              <a:rPr lang="fr-FR" dirty="0"/>
              <a:t>[7];</a:t>
            </a:r>
          </a:p>
          <a:p>
            <a:pPr marL="0" indent="0">
              <a:buNone/>
            </a:pPr>
            <a:r>
              <a:rPr lang="fr-FR" dirty="0"/>
              <a:t>    </a:t>
            </a:r>
          </a:p>
          <a:p>
            <a:pPr marL="0" indent="0">
              <a:buNone/>
            </a:pPr>
            <a:r>
              <a:rPr lang="fr-FR" dirty="0"/>
              <a:t>};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</a:t>
            </a:r>
            <a:r>
              <a:rPr lang="fr-FR" dirty="0" err="1"/>
              <a:t>pfalcONstructPROP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{</a:t>
            </a:r>
          </a:p>
          <a:p>
            <a:pPr marL="0" indent="0">
              <a:buNone/>
            </a:pPr>
            <a:r>
              <a:rPr lang="ro-RO" dirty="0"/>
              <a:t>    float POT[4];</a:t>
            </a:r>
          </a:p>
          <a:p>
            <a:pPr marL="0" indent="0">
              <a:buNone/>
            </a:pPr>
            <a:r>
              <a:rPr lang="ro-RO" dirty="0"/>
              <a:t>};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6785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502975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export void </a:t>
            </a:r>
            <a:r>
              <a:rPr lang="en-US" dirty="0" err="1"/>
              <a:t>cellCellWoMutual</a:t>
            </a:r>
            <a:r>
              <a:rPr lang="en-US" dirty="0"/>
              <a:t>(uniform </a:t>
            </a:r>
            <a:r>
              <a:rPr lang="en-US" dirty="0" err="1"/>
              <a:t>pfalcONstruct</a:t>
            </a:r>
            <a:r>
              <a:rPr lang="en-US" dirty="0"/>
              <a:t> A[], uniform </a:t>
            </a:r>
            <a:r>
              <a:rPr lang="en-US" dirty="0" err="1"/>
              <a:t>pfalcONstruct</a:t>
            </a:r>
            <a:r>
              <a:rPr lang="en-US" dirty="0"/>
              <a:t> B[], uniform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, uniform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nj</a:t>
            </a:r>
            <a:r>
              <a:rPr lang="en-US" dirty="0"/>
              <a:t>, uniform float EQ, uniform </a:t>
            </a:r>
            <a:r>
              <a:rPr lang="en-US" dirty="0" err="1"/>
              <a:t>pfalcONstructPROP</a:t>
            </a:r>
            <a:r>
              <a:rPr lang="en-US" dirty="0"/>
              <a:t> ACPN[])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foreach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= 0 ... </a:t>
            </a:r>
            <a:r>
              <a:rPr lang="en-US" dirty="0" err="1"/>
              <a:t>ni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id1 = 0;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j = 0;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m0 =  (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ni</a:t>
            </a:r>
            <a:r>
              <a:rPr lang="en-US" dirty="0"/>
              <a:t>) ? A[</a:t>
            </a:r>
            <a:r>
              <a:rPr lang="en-US" dirty="0" err="1"/>
              <a:t>i</a:t>
            </a:r>
            <a:r>
              <a:rPr lang="en-US" dirty="0"/>
              <a:t>].SCAL : 0.0 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xi = A[</a:t>
            </a:r>
            <a:r>
              <a:rPr lang="en-US" dirty="0" err="1"/>
              <a:t>i</a:t>
            </a:r>
            <a:r>
              <a:rPr lang="en-US" dirty="0"/>
              <a:t>].a[0];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yi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].a[1];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zi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dRx</a:t>
            </a:r>
            <a:r>
              <a:rPr lang="en-US" dirty="0"/>
              <a:t> = xi;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dRx</a:t>
            </a:r>
            <a:r>
              <a:rPr lang="en-US" dirty="0"/>
              <a:t> -= B[j].a[0];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dRy</a:t>
            </a:r>
            <a:r>
              <a:rPr lang="en-US" dirty="0"/>
              <a:t> = </a:t>
            </a:r>
            <a:r>
              <a:rPr lang="en-US" dirty="0" err="1"/>
              <a:t>yi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dRy</a:t>
            </a:r>
            <a:r>
              <a:rPr lang="en-US" dirty="0"/>
              <a:t> -= B[j].a[1];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dRz</a:t>
            </a:r>
            <a:r>
              <a:rPr lang="en-US" dirty="0"/>
              <a:t> = </a:t>
            </a:r>
            <a:r>
              <a:rPr lang="en-US" dirty="0" err="1"/>
              <a:t>zi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dRz</a:t>
            </a:r>
            <a:r>
              <a:rPr lang="en-US" dirty="0"/>
              <a:t> -= B[j].a[2];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d1 = EQ;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f0x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dRx</a:t>
            </a:r>
            <a:r>
              <a:rPr lang="en-US" dirty="0"/>
              <a:t> * </a:t>
            </a:r>
            <a:r>
              <a:rPr lang="en-US" dirty="0" err="1"/>
              <a:t>dRx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varying float f0y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dRy</a:t>
            </a:r>
            <a:r>
              <a:rPr lang="en-US" dirty="0"/>
              <a:t> * </a:t>
            </a:r>
            <a:r>
              <a:rPr lang="en-US" dirty="0" err="1"/>
              <a:t>dRy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varying float f0z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dRz</a:t>
            </a:r>
            <a:r>
              <a:rPr lang="en-US" dirty="0"/>
              <a:t> * </a:t>
            </a:r>
            <a:r>
              <a:rPr lang="en-US" dirty="0" err="1"/>
              <a:t>dRz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d0 = d1 ;</a:t>
            </a:r>
          </a:p>
          <a:p>
            <a:pPr marL="0" indent="0">
              <a:buNone/>
            </a:pPr>
            <a:r>
              <a:rPr lang="en-US" dirty="0"/>
              <a:t>      varying float p0 = 0.0;</a:t>
            </a:r>
          </a:p>
          <a:p>
            <a:pPr marL="0" indent="0">
              <a:buNone/>
            </a:pPr>
            <a:r>
              <a:rPr lang="en-US" dirty="0"/>
              <a:t>      d0 *= d1 * d1;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invDist</a:t>
            </a:r>
            <a:r>
              <a:rPr lang="en-US" dirty="0"/>
              <a:t> = ((</a:t>
            </a:r>
            <a:r>
              <a:rPr lang="en-US" dirty="0" err="1"/>
              <a:t>i</a:t>
            </a:r>
            <a:r>
              <a:rPr lang="en-US" dirty="0"/>
              <a:t> != j) ? B[j].SCAL : 0.0);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for(j = 0; j &lt; </a:t>
            </a:r>
            <a:r>
              <a:rPr lang="en-US" dirty="0" err="1"/>
              <a:t>nj</a:t>
            </a:r>
            <a:r>
              <a:rPr lang="en-US" dirty="0"/>
              <a:t> - 1 ; j++)</a:t>
            </a:r>
          </a:p>
          <a:p>
            <a:pPr marL="0" indent="0">
              <a:buNone/>
            </a:pPr>
            <a:r>
              <a:rPr lang="en-US" dirty="0"/>
              <a:t>        {</a:t>
            </a:r>
          </a:p>
          <a:p>
            <a:pPr marL="0" indent="0">
              <a:buNone/>
            </a:pPr>
            <a:r>
              <a:rPr lang="en-US" dirty="0"/>
              <a:t>            </a:t>
            </a:r>
          </a:p>
          <a:p>
            <a:pPr marL="0" indent="0">
              <a:buNone/>
            </a:pPr>
            <a:r>
              <a:rPr lang="en-US" dirty="0"/>
              <a:t>	  </a:t>
            </a:r>
            <a:r>
              <a:rPr lang="en-US" dirty="0" err="1"/>
              <a:t>rsqrtNR</a:t>
            </a:r>
            <a:r>
              <a:rPr lang="en-US" dirty="0"/>
              <a:t>(d0);</a:t>
            </a:r>
          </a:p>
          <a:p>
            <a:pPr marL="0" indent="0">
              <a:buNone/>
            </a:pPr>
            <a:r>
              <a:rPr lang="en-US" dirty="0"/>
              <a:t>	  </a:t>
            </a:r>
            <a:r>
              <a:rPr lang="en-US" dirty="0" err="1"/>
              <a:t>invDist</a:t>
            </a:r>
            <a:r>
              <a:rPr lang="en-US" dirty="0"/>
              <a:t> *= m0  * d0;</a:t>
            </a:r>
          </a:p>
          <a:p>
            <a:pPr marL="0" indent="0">
              <a:buNone/>
            </a:pPr>
            <a:r>
              <a:rPr lang="en-US" dirty="0"/>
              <a:t>	  d0 = </a:t>
            </a:r>
            <a:r>
              <a:rPr lang="en-US" dirty="0" err="1"/>
              <a:t>invDist</a:t>
            </a:r>
            <a:r>
              <a:rPr lang="en-US" dirty="0"/>
              <a:t> * d1;</a:t>
            </a:r>
          </a:p>
          <a:p>
            <a:pPr marL="0" indent="0">
              <a:buNone/>
            </a:pPr>
            <a:r>
              <a:rPr lang="en-US" dirty="0"/>
              <a:t>            </a:t>
            </a:r>
          </a:p>
          <a:p>
            <a:pPr marL="0" indent="0">
              <a:buNone/>
            </a:pPr>
            <a:r>
              <a:rPr lang="en-US" dirty="0"/>
              <a:t>	  id1 = B[j].id;</a:t>
            </a:r>
          </a:p>
          <a:p>
            <a:pPr marL="0" indent="0">
              <a:buNone/>
            </a:pPr>
            <a:r>
              <a:rPr lang="en-US" dirty="0"/>
              <a:t>	  d1 *=  d0;</a:t>
            </a:r>
          </a:p>
          <a:p>
            <a:pPr marL="0" indent="0">
              <a:buNone/>
            </a:pPr>
            <a:r>
              <a:rPr lang="en-US" dirty="0"/>
              <a:t>     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2803325" y="1302066"/>
            <a:ext cx="4572000" cy="501676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dRx</a:t>
            </a:r>
            <a:r>
              <a:rPr lang="en-US" sz="800" dirty="0" smtClean="0"/>
              <a:t> *= </a:t>
            </a:r>
            <a:r>
              <a:rPr lang="en-US" sz="800" dirty="0" err="1" smtClean="0"/>
              <a:t>invDist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	  f0x -= </a:t>
            </a:r>
            <a:r>
              <a:rPr lang="en-US" sz="800" dirty="0" err="1" smtClean="0"/>
              <a:t>dRx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dRy</a:t>
            </a:r>
            <a:r>
              <a:rPr lang="en-US" sz="800" dirty="0" smtClean="0"/>
              <a:t> *= </a:t>
            </a:r>
            <a:r>
              <a:rPr lang="en-US" sz="800" dirty="0" err="1" smtClean="0"/>
              <a:t>invDist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f0y -= </a:t>
            </a:r>
            <a:r>
              <a:rPr lang="en-US" sz="800" dirty="0" err="1" smtClean="0"/>
              <a:t>dRy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dRz</a:t>
            </a:r>
            <a:r>
              <a:rPr lang="en-US" sz="800" dirty="0" smtClean="0"/>
              <a:t> *= </a:t>
            </a:r>
            <a:r>
              <a:rPr lang="en-US" sz="800" dirty="0" err="1" smtClean="0"/>
              <a:t>invDist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f0z -= </a:t>
            </a:r>
            <a:r>
              <a:rPr lang="en-US" sz="800" dirty="0" err="1" smtClean="0"/>
              <a:t>dRz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d1 = EQ;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p0 -=d0;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dRx</a:t>
            </a:r>
            <a:r>
              <a:rPr lang="en-US" sz="800" dirty="0" smtClean="0"/>
              <a:t> = xi;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dRx</a:t>
            </a:r>
            <a:r>
              <a:rPr lang="en-US" sz="800" dirty="0" smtClean="0"/>
              <a:t> -= B[j+1].a[0];</a:t>
            </a:r>
          </a:p>
          <a:p>
            <a:r>
              <a:rPr lang="en-US" sz="800" dirty="0" smtClean="0"/>
              <a:t>	  d1 += </a:t>
            </a:r>
            <a:r>
              <a:rPr lang="en-US" sz="800" dirty="0" err="1" smtClean="0"/>
              <a:t>dRx</a:t>
            </a:r>
            <a:r>
              <a:rPr lang="en-US" sz="800" dirty="0" smtClean="0"/>
              <a:t> * </a:t>
            </a:r>
            <a:r>
              <a:rPr lang="en-US" sz="800" dirty="0" err="1" smtClean="0"/>
              <a:t>dRx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dRy</a:t>
            </a:r>
            <a:r>
              <a:rPr lang="en-US" sz="800" dirty="0" smtClean="0"/>
              <a:t> = </a:t>
            </a:r>
            <a:r>
              <a:rPr lang="en-US" sz="800" dirty="0" err="1" smtClean="0"/>
              <a:t>yi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dRy</a:t>
            </a:r>
            <a:r>
              <a:rPr lang="en-US" sz="800" dirty="0" smtClean="0"/>
              <a:t> -= B[j+1].a[1];</a:t>
            </a:r>
          </a:p>
          <a:p>
            <a:r>
              <a:rPr lang="en-US" sz="800" dirty="0" smtClean="0"/>
              <a:t>	  d1 += </a:t>
            </a:r>
            <a:r>
              <a:rPr lang="en-US" sz="800" dirty="0" err="1" smtClean="0"/>
              <a:t>dRy</a:t>
            </a:r>
            <a:r>
              <a:rPr lang="en-US" sz="800" dirty="0" smtClean="0"/>
              <a:t> * </a:t>
            </a:r>
            <a:r>
              <a:rPr lang="en-US" sz="800" dirty="0" err="1" smtClean="0"/>
              <a:t>dRy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dRz</a:t>
            </a:r>
            <a:r>
              <a:rPr lang="en-US" sz="800" dirty="0" smtClean="0"/>
              <a:t> = </a:t>
            </a:r>
            <a:r>
              <a:rPr lang="en-US" sz="800" dirty="0" err="1" smtClean="0"/>
              <a:t>zi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dRz</a:t>
            </a:r>
            <a:r>
              <a:rPr lang="en-US" sz="800" dirty="0" smtClean="0"/>
              <a:t> -= B[j+1].a[2];</a:t>
            </a:r>
          </a:p>
          <a:p>
            <a:r>
              <a:rPr lang="en-US" sz="800" dirty="0" smtClean="0"/>
              <a:t>	  d1 += </a:t>
            </a:r>
            <a:r>
              <a:rPr lang="en-US" sz="800" dirty="0" err="1" smtClean="0"/>
              <a:t>dRz</a:t>
            </a:r>
            <a:r>
              <a:rPr lang="en-US" sz="800" dirty="0" smtClean="0"/>
              <a:t> * </a:t>
            </a:r>
            <a:r>
              <a:rPr lang="en-US" sz="800" dirty="0" err="1" smtClean="0"/>
              <a:t>dRz</a:t>
            </a:r>
            <a:r>
              <a:rPr lang="en-US" sz="800" dirty="0" smtClean="0"/>
              <a:t>;</a:t>
            </a:r>
          </a:p>
          <a:p>
            <a:r>
              <a:rPr lang="en-US" sz="800" dirty="0" smtClean="0"/>
              <a:t>	  d0 = d1;</a:t>
            </a:r>
          </a:p>
          <a:p>
            <a:r>
              <a:rPr lang="en-US" sz="800" dirty="0" smtClean="0"/>
              <a:t>	  d0 *= d1 * d1;</a:t>
            </a:r>
          </a:p>
          <a:p>
            <a:r>
              <a:rPr lang="en-US" sz="800" dirty="0" smtClean="0"/>
              <a:t>	  </a:t>
            </a:r>
            <a:r>
              <a:rPr lang="en-US" sz="800" dirty="0" err="1" smtClean="0"/>
              <a:t>invDist</a:t>
            </a:r>
            <a:r>
              <a:rPr lang="en-US" sz="800" dirty="0" smtClean="0"/>
              <a:t> = ((</a:t>
            </a:r>
            <a:r>
              <a:rPr lang="en-US" sz="800" dirty="0" err="1" smtClean="0"/>
              <a:t>i</a:t>
            </a:r>
            <a:r>
              <a:rPr lang="en-US" sz="800" dirty="0" smtClean="0"/>
              <a:t> != j+1) ? B[j+1].SCAL : 0.0);</a:t>
            </a:r>
          </a:p>
          <a:p>
            <a:r>
              <a:rPr lang="en-US" sz="800" dirty="0" smtClean="0"/>
              <a:t>            </a:t>
            </a:r>
          </a:p>
          <a:p>
            <a:r>
              <a:rPr lang="en-US" sz="800" dirty="0" smtClean="0"/>
              <a:t>        }</a:t>
            </a:r>
          </a:p>
          <a:p>
            <a:r>
              <a:rPr lang="en-US" sz="800" dirty="0" smtClean="0"/>
              <a:t>        </a:t>
            </a:r>
          </a:p>
          <a:p>
            <a:r>
              <a:rPr lang="en-US" sz="800" dirty="0" smtClean="0"/>
              <a:t>      j = </a:t>
            </a:r>
            <a:r>
              <a:rPr lang="en-US" sz="800" dirty="0" err="1" smtClean="0"/>
              <a:t>nj</a:t>
            </a:r>
            <a:r>
              <a:rPr lang="en-US" sz="800" dirty="0" smtClean="0"/>
              <a:t> -1;</a:t>
            </a:r>
          </a:p>
          <a:p>
            <a:r>
              <a:rPr lang="en-US" sz="800" dirty="0" smtClean="0"/>
              <a:t>      d0 = d1 * d1 * d1;</a:t>
            </a:r>
          </a:p>
          <a:p>
            <a:r>
              <a:rPr lang="en-US" sz="800" dirty="0" smtClean="0"/>
              <a:t>      </a:t>
            </a:r>
            <a:r>
              <a:rPr lang="en-US" sz="800" dirty="0" err="1" smtClean="0"/>
              <a:t>rsqrtNR</a:t>
            </a:r>
            <a:r>
              <a:rPr lang="en-US" sz="800" dirty="0" smtClean="0"/>
              <a:t>(d0);</a:t>
            </a:r>
          </a:p>
          <a:p>
            <a:r>
              <a:rPr lang="en-US" sz="800" dirty="0" smtClean="0"/>
              <a:t>      </a:t>
            </a:r>
            <a:r>
              <a:rPr lang="en-US" sz="800" dirty="0" err="1" smtClean="0"/>
              <a:t>invDist</a:t>
            </a:r>
            <a:r>
              <a:rPr lang="en-US" sz="800" dirty="0" smtClean="0"/>
              <a:t> = m0 * ((</a:t>
            </a:r>
            <a:r>
              <a:rPr lang="en-US" sz="800" dirty="0" err="1" smtClean="0"/>
              <a:t>i</a:t>
            </a:r>
            <a:r>
              <a:rPr lang="en-US" sz="800" dirty="0" smtClean="0"/>
              <a:t> != j) ? B[j].SCAL : 0.0) * d0;</a:t>
            </a:r>
          </a:p>
          <a:p>
            <a:r>
              <a:rPr lang="en-US" sz="800" dirty="0" smtClean="0"/>
              <a:t>      d0 = </a:t>
            </a:r>
            <a:r>
              <a:rPr lang="en-US" sz="800" dirty="0" err="1" smtClean="0"/>
              <a:t>invDist</a:t>
            </a:r>
            <a:r>
              <a:rPr lang="en-US" sz="800" dirty="0" smtClean="0"/>
              <a:t> * d1;</a:t>
            </a:r>
          </a:p>
          <a:p>
            <a:r>
              <a:rPr lang="en-US" sz="800" dirty="0" smtClean="0"/>
              <a:t>        </a:t>
            </a:r>
          </a:p>
          <a:p>
            <a:r>
              <a:rPr lang="en-US" sz="800" dirty="0" smtClean="0"/>
              <a:t>      d1 *=  d0;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5199700" y="1317052"/>
            <a:ext cx="4572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 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dRx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dRy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dRz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p0 -=d0;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f0x -= </a:t>
            </a:r>
            <a:r>
              <a:rPr lang="en-US" sz="800" dirty="0" err="1"/>
              <a:t>dRx</a:t>
            </a:r>
            <a:r>
              <a:rPr lang="en-US" sz="800" dirty="0"/>
              <a:t>;</a:t>
            </a:r>
          </a:p>
          <a:p>
            <a:r>
              <a:rPr lang="en-US" sz="800" dirty="0"/>
              <a:t>      f0y -= </a:t>
            </a:r>
            <a:r>
              <a:rPr lang="en-US" sz="800" dirty="0" err="1"/>
              <a:t>dRy</a:t>
            </a:r>
            <a:r>
              <a:rPr lang="en-US" sz="800" dirty="0"/>
              <a:t>;</a:t>
            </a:r>
          </a:p>
          <a:p>
            <a:r>
              <a:rPr lang="en-US" sz="800" dirty="0"/>
              <a:t>      f0z -= </a:t>
            </a:r>
            <a:r>
              <a:rPr lang="en-US" sz="800" dirty="0" err="1"/>
              <a:t>dRz</a:t>
            </a:r>
            <a:r>
              <a:rPr lang="en-US" sz="800" dirty="0"/>
              <a:t>;</a:t>
            </a:r>
          </a:p>
          <a:p>
            <a:r>
              <a:rPr lang="en-US" sz="800" dirty="0"/>
              <a:t>      id1 = B[j].id;</a:t>
            </a:r>
          </a:p>
          <a:p>
            <a:r>
              <a:rPr lang="en-US" sz="800" dirty="0"/>
              <a:t>      varying </a:t>
            </a:r>
            <a:r>
              <a:rPr lang="en-US" sz="800" dirty="0" err="1"/>
              <a:t>int</a:t>
            </a:r>
            <a:r>
              <a:rPr lang="en-US" sz="800" dirty="0"/>
              <a:t> id2 = A[</a:t>
            </a:r>
            <a:r>
              <a:rPr lang="en-US" sz="800" dirty="0" err="1"/>
              <a:t>i</a:t>
            </a:r>
            <a:r>
              <a:rPr lang="en-US" sz="800" dirty="0"/>
              <a:t>].id;</a:t>
            </a:r>
          </a:p>
          <a:p>
            <a:r>
              <a:rPr lang="en-US" sz="800" dirty="0"/>
              <a:t>      ACPN[id2].POT[0] += (p0);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ACPN[id2].POT[1] += (f0x);</a:t>
            </a:r>
          </a:p>
          <a:p>
            <a:r>
              <a:rPr lang="en-US" sz="800" dirty="0"/>
              <a:t>      ACPN[id2].POT[2] += (f0y);</a:t>
            </a:r>
          </a:p>
          <a:p>
            <a:r>
              <a:rPr lang="en-US" sz="800" dirty="0"/>
              <a:t>      ACPN[id2].POT[3] += (f0z);</a:t>
            </a:r>
          </a:p>
          <a:p>
            <a:r>
              <a:rPr lang="en-US" sz="800" dirty="0"/>
              <a:t>    }</a:t>
            </a:r>
          </a:p>
          <a:p>
            <a:r>
              <a:rPr lang="en-US" sz="800" dirty="0"/>
              <a:t>}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315556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502975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dirty="0"/>
              <a:t>export void cellCellWoMutualX2(uniform </a:t>
            </a:r>
            <a:r>
              <a:rPr lang="en-US" dirty="0" err="1"/>
              <a:t>pfalcONstruct</a:t>
            </a:r>
            <a:r>
              <a:rPr lang="en-US" dirty="0"/>
              <a:t> A[], uniform </a:t>
            </a:r>
            <a:r>
              <a:rPr lang="en-US" dirty="0" err="1"/>
              <a:t>pfalcONstruct</a:t>
            </a:r>
            <a:r>
              <a:rPr lang="en-US" dirty="0"/>
              <a:t> B[], uniform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, uniform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nj</a:t>
            </a:r>
            <a:r>
              <a:rPr lang="en-US" dirty="0"/>
              <a:t>, uniform float EQ, uniform </a:t>
            </a:r>
            <a:r>
              <a:rPr lang="en-US" dirty="0" err="1"/>
              <a:t>pfalcONstructPROP</a:t>
            </a:r>
            <a:r>
              <a:rPr lang="en-US" dirty="0"/>
              <a:t> ACPN[])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foreach</a:t>
            </a:r>
            <a:r>
              <a:rPr lang="en-US" dirty="0"/>
              <a:t> (</a:t>
            </a:r>
            <a:r>
              <a:rPr lang="en-US" dirty="0" err="1"/>
              <a:t>i</a:t>
            </a:r>
            <a:r>
              <a:rPr lang="en-US" dirty="0"/>
              <a:t> = 0 ... </a:t>
            </a:r>
            <a:r>
              <a:rPr lang="en-US" dirty="0" err="1"/>
              <a:t>ni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id1 = 0;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j = 0;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j2 = 1;</a:t>
            </a:r>
          </a:p>
          <a:p>
            <a:pPr marL="0" indent="0">
              <a:buNone/>
            </a:pPr>
            <a:r>
              <a:rPr lang="en-US" dirty="0"/>
              <a:t>      uniform </a:t>
            </a:r>
            <a:r>
              <a:rPr lang="en-US" dirty="0" err="1"/>
              <a:t>int</a:t>
            </a:r>
            <a:r>
              <a:rPr lang="en-US" dirty="0"/>
              <a:t> id12 = 0;</a:t>
            </a:r>
          </a:p>
          <a:p>
            <a:pPr marL="0" indent="0">
              <a:buNone/>
            </a:pPr>
            <a:r>
              <a:rPr lang="en-US" dirty="0"/>
              <a:t>      varying float m0 =  (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ni</a:t>
            </a:r>
            <a:r>
              <a:rPr lang="en-US" dirty="0"/>
              <a:t>) ? A[</a:t>
            </a:r>
            <a:r>
              <a:rPr lang="en-US" dirty="0" err="1"/>
              <a:t>i</a:t>
            </a:r>
            <a:r>
              <a:rPr lang="en-US" dirty="0"/>
              <a:t>].SCAL : 0.0 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xi = A[</a:t>
            </a:r>
            <a:r>
              <a:rPr lang="en-US" dirty="0" err="1"/>
              <a:t>i</a:t>
            </a:r>
            <a:r>
              <a:rPr lang="en-US" dirty="0"/>
              <a:t>].a[0];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yi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].a[1];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zi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dRx</a:t>
            </a:r>
            <a:r>
              <a:rPr lang="en-US" dirty="0"/>
              <a:t> = xi;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dRx</a:t>
            </a:r>
            <a:r>
              <a:rPr lang="en-US" dirty="0"/>
              <a:t> -= B[0].a[0];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dRy</a:t>
            </a:r>
            <a:r>
              <a:rPr lang="en-US" dirty="0"/>
              <a:t> = </a:t>
            </a:r>
            <a:r>
              <a:rPr lang="en-US" dirty="0" err="1"/>
              <a:t>yi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dRy</a:t>
            </a:r>
            <a:r>
              <a:rPr lang="en-US" dirty="0"/>
              <a:t> -= B[0].a[1];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dRz</a:t>
            </a:r>
            <a:r>
              <a:rPr lang="en-US" dirty="0"/>
              <a:t> = </a:t>
            </a:r>
            <a:r>
              <a:rPr lang="en-US" dirty="0" err="1"/>
              <a:t>zi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dRz</a:t>
            </a:r>
            <a:r>
              <a:rPr lang="en-US" dirty="0"/>
              <a:t> -= B[0].a[2];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d1 = EQ;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f0x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dRx</a:t>
            </a:r>
            <a:r>
              <a:rPr lang="en-US" dirty="0"/>
              <a:t> * </a:t>
            </a:r>
            <a:r>
              <a:rPr lang="en-US" dirty="0" err="1"/>
              <a:t>dRx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varying float f0y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dRy</a:t>
            </a:r>
            <a:r>
              <a:rPr lang="en-US" dirty="0"/>
              <a:t> * </a:t>
            </a:r>
            <a:r>
              <a:rPr lang="en-US" dirty="0" err="1"/>
              <a:t>dRy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varying float f0z = 0.0;</a:t>
            </a:r>
          </a:p>
          <a:p>
            <a:pPr marL="0" indent="0">
              <a:buNone/>
            </a:pPr>
            <a:r>
              <a:rPr lang="en-US" dirty="0"/>
              <a:t>      d1 += </a:t>
            </a:r>
            <a:r>
              <a:rPr lang="en-US" dirty="0" err="1"/>
              <a:t>dRz</a:t>
            </a:r>
            <a:r>
              <a:rPr lang="en-US" dirty="0"/>
              <a:t> * </a:t>
            </a:r>
            <a:r>
              <a:rPr lang="en-US" dirty="0" err="1"/>
              <a:t>dRz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d0 = d1 ;</a:t>
            </a:r>
          </a:p>
          <a:p>
            <a:pPr marL="0" indent="0">
              <a:buNone/>
            </a:pPr>
            <a:r>
              <a:rPr lang="en-US" dirty="0"/>
              <a:t>      varying float p0 = 0.0;</a:t>
            </a:r>
          </a:p>
          <a:p>
            <a:pPr marL="0" indent="0">
              <a:buNone/>
            </a:pPr>
            <a:r>
              <a:rPr lang="en-US" dirty="0"/>
              <a:t>      d0 *= d1 * d1;</a:t>
            </a:r>
          </a:p>
          <a:p>
            <a:pPr marL="0" indent="0">
              <a:buNone/>
            </a:pPr>
            <a:r>
              <a:rPr lang="en-US" dirty="0"/>
              <a:t>      varying float </a:t>
            </a:r>
            <a:r>
              <a:rPr lang="en-US" dirty="0" err="1"/>
              <a:t>invDist</a:t>
            </a:r>
            <a:r>
              <a:rPr lang="en-US" dirty="0"/>
              <a:t> = (</a:t>
            </a:r>
            <a:r>
              <a:rPr lang="en-US" dirty="0" err="1"/>
              <a:t>i</a:t>
            </a:r>
            <a:r>
              <a:rPr lang="en-US" dirty="0"/>
              <a:t> != j) ? B[j].SCAL : 0.0 ;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dRx2 = xi;</a:t>
            </a:r>
          </a:p>
          <a:p>
            <a:pPr marL="0" indent="0">
              <a:buNone/>
            </a:pPr>
            <a:r>
              <a:rPr lang="en-US" dirty="0"/>
              <a:t>      dRx2 -= B[j2].a[0];</a:t>
            </a:r>
          </a:p>
          <a:p>
            <a:pPr marL="0" indent="0">
              <a:buNone/>
            </a:pPr>
            <a:r>
              <a:rPr lang="en-US" dirty="0"/>
              <a:t>      varying float dRy2 = </a:t>
            </a:r>
            <a:r>
              <a:rPr lang="en-US" dirty="0" err="1"/>
              <a:t>yi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dRy2 -= B[j2].a[1];</a:t>
            </a:r>
          </a:p>
          <a:p>
            <a:pPr marL="0" indent="0">
              <a:buNone/>
            </a:pPr>
            <a:r>
              <a:rPr lang="en-US" dirty="0"/>
              <a:t>      varying float dRz2 = </a:t>
            </a:r>
            <a:r>
              <a:rPr lang="en-US" dirty="0" err="1"/>
              <a:t>zi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    dRz2 -= B[j2].a[2];</a:t>
            </a:r>
          </a:p>
          <a:p>
            <a:pPr marL="0" indent="0">
              <a:buNone/>
            </a:pPr>
            <a:r>
              <a:rPr lang="en-US" dirty="0"/>
              <a:t>        </a:t>
            </a:r>
          </a:p>
          <a:p>
            <a:pPr marL="0" indent="0">
              <a:buNone/>
            </a:pPr>
            <a:r>
              <a:rPr lang="en-US" dirty="0"/>
              <a:t>      varying float d12 = EQ;</a:t>
            </a:r>
          </a:p>
          <a:p>
            <a:pPr marL="0" indent="0">
              <a:buNone/>
            </a:pPr>
            <a:r>
              <a:rPr lang="en-US" dirty="0"/>
              <a:t>       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2359555" y="1296680"/>
            <a:ext cx="4572000" cy="538609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800" dirty="0"/>
          </a:p>
          <a:p>
            <a:r>
              <a:rPr lang="en-US" sz="800" dirty="0"/>
              <a:t>      d12 += dRx2 * dRx2;</a:t>
            </a:r>
          </a:p>
          <a:p>
            <a:r>
              <a:rPr lang="en-US" sz="800" dirty="0"/>
              <a:t>      d12 += dRy2 * dRy2;</a:t>
            </a:r>
          </a:p>
          <a:p>
            <a:r>
              <a:rPr lang="en-US" sz="800" dirty="0"/>
              <a:t>      d12 += dRz2 * dRz2;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varying float d02 = d12 ;</a:t>
            </a:r>
          </a:p>
          <a:p>
            <a:r>
              <a:rPr lang="en-US" sz="800" dirty="0"/>
              <a:t>      d02 *= d12 * d12;</a:t>
            </a:r>
          </a:p>
          <a:p>
            <a:r>
              <a:rPr lang="en-US" sz="800" dirty="0"/>
              <a:t>      varying float invDist2 = (</a:t>
            </a:r>
            <a:r>
              <a:rPr lang="en-US" sz="800" dirty="0" err="1"/>
              <a:t>i</a:t>
            </a:r>
            <a:r>
              <a:rPr lang="en-US" sz="800" dirty="0"/>
              <a:t> != j2) ? B[j2].SCAL : 0.0 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for(j = 0; j &lt; </a:t>
            </a:r>
            <a:r>
              <a:rPr lang="en-US" sz="800" dirty="0" err="1"/>
              <a:t>nj</a:t>
            </a:r>
            <a:r>
              <a:rPr lang="en-US" sz="800" dirty="0"/>
              <a:t> - 2 ; j=j+2, j2=j2+2)</a:t>
            </a:r>
          </a:p>
          <a:p>
            <a:r>
              <a:rPr lang="en-US" sz="800" dirty="0"/>
              <a:t>        {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rsqrtNR</a:t>
            </a:r>
            <a:r>
              <a:rPr lang="en-US" sz="800" dirty="0"/>
              <a:t>(d0);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invDist</a:t>
            </a:r>
            <a:r>
              <a:rPr lang="en-US" sz="800" dirty="0"/>
              <a:t> *= m0  * d0;</a:t>
            </a:r>
          </a:p>
          <a:p>
            <a:r>
              <a:rPr lang="en-US" sz="800" dirty="0"/>
              <a:t>	  d0 = </a:t>
            </a:r>
            <a:r>
              <a:rPr lang="en-US" sz="800" dirty="0" err="1"/>
              <a:t>invDist</a:t>
            </a:r>
            <a:r>
              <a:rPr lang="en-US" sz="800" dirty="0"/>
              <a:t> * d1;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id1 = B[j].id;</a:t>
            </a:r>
          </a:p>
          <a:p>
            <a:r>
              <a:rPr lang="en-US" sz="800" dirty="0"/>
              <a:t>	  d1 *=  d0;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dRx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	  f0x -= </a:t>
            </a:r>
            <a:r>
              <a:rPr lang="en-US" sz="800" dirty="0" err="1"/>
              <a:t>dRx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dRy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	  f0y -= </a:t>
            </a:r>
            <a:r>
              <a:rPr lang="en-US" sz="800" dirty="0" err="1"/>
              <a:t>dRy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dRz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	  f0z -= </a:t>
            </a:r>
            <a:r>
              <a:rPr lang="en-US" sz="800" dirty="0" err="1"/>
              <a:t>dRz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d1 = EQ;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p0 -=d0;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dRx</a:t>
            </a:r>
            <a:r>
              <a:rPr lang="en-US" sz="800" dirty="0"/>
              <a:t> = xi;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dRx</a:t>
            </a:r>
            <a:r>
              <a:rPr lang="en-US" sz="800" dirty="0"/>
              <a:t> -= B[j+2].a[0];</a:t>
            </a:r>
          </a:p>
          <a:p>
            <a:r>
              <a:rPr lang="en-US" sz="800" dirty="0"/>
              <a:t>	  d1 += </a:t>
            </a:r>
            <a:r>
              <a:rPr lang="en-US" sz="800" dirty="0" err="1"/>
              <a:t>dRx</a:t>
            </a:r>
            <a:r>
              <a:rPr lang="en-US" sz="800" dirty="0"/>
              <a:t> * </a:t>
            </a:r>
            <a:r>
              <a:rPr lang="en-US" sz="800" dirty="0" err="1"/>
              <a:t>dRx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dRy</a:t>
            </a:r>
            <a:r>
              <a:rPr lang="en-US" sz="800" dirty="0"/>
              <a:t> = </a:t>
            </a:r>
            <a:r>
              <a:rPr lang="en-US" sz="800" dirty="0" err="1"/>
              <a:t>yi</a:t>
            </a:r>
            <a:r>
              <a:rPr lang="en-US" sz="800" dirty="0"/>
              <a:t>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dRy</a:t>
            </a:r>
            <a:r>
              <a:rPr lang="en-US" sz="800" dirty="0"/>
              <a:t> -= B[j+2].a[1];</a:t>
            </a:r>
          </a:p>
          <a:p>
            <a:r>
              <a:rPr lang="en-US" sz="800" dirty="0"/>
              <a:t>	  d1 += </a:t>
            </a:r>
            <a:r>
              <a:rPr lang="en-US" sz="800" dirty="0" err="1"/>
              <a:t>dRy</a:t>
            </a:r>
            <a:r>
              <a:rPr lang="en-US" sz="800" dirty="0"/>
              <a:t> * </a:t>
            </a:r>
            <a:r>
              <a:rPr lang="en-US" sz="800" dirty="0" err="1"/>
              <a:t>dRy</a:t>
            </a:r>
            <a:r>
              <a:rPr lang="en-US" sz="800" dirty="0"/>
              <a:t>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dRz</a:t>
            </a:r>
            <a:r>
              <a:rPr lang="en-US" sz="800" dirty="0"/>
              <a:t> = </a:t>
            </a:r>
            <a:r>
              <a:rPr lang="en-US" sz="800" dirty="0" err="1"/>
              <a:t>zi</a:t>
            </a:r>
            <a:r>
              <a:rPr lang="en-US" sz="800" dirty="0"/>
              <a:t>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dRz</a:t>
            </a:r>
            <a:r>
              <a:rPr lang="en-US" sz="800" dirty="0"/>
              <a:t> -= B[j+2].a[2];</a:t>
            </a:r>
          </a:p>
          <a:p>
            <a:r>
              <a:rPr lang="en-US" sz="800" dirty="0"/>
              <a:t>	  d1 += </a:t>
            </a:r>
            <a:r>
              <a:rPr lang="en-US" sz="800" dirty="0" err="1"/>
              <a:t>dRz</a:t>
            </a:r>
            <a:r>
              <a:rPr lang="en-US" sz="800" dirty="0"/>
              <a:t> * </a:t>
            </a:r>
            <a:r>
              <a:rPr lang="en-US" sz="800" dirty="0" err="1"/>
              <a:t>dRz</a:t>
            </a:r>
            <a:r>
              <a:rPr lang="en-US" sz="800" dirty="0"/>
              <a:t>;</a:t>
            </a:r>
          </a:p>
          <a:p>
            <a:endParaRPr lang="fr-FR" sz="800" dirty="0"/>
          </a:p>
        </p:txBody>
      </p:sp>
      <p:sp>
        <p:nvSpPr>
          <p:cNvPr id="8" name="Rectangle 7"/>
          <p:cNvSpPr/>
          <p:nvPr/>
        </p:nvSpPr>
        <p:spPr>
          <a:xfrm>
            <a:off x="4244166" y="1296680"/>
            <a:ext cx="4572000" cy="5262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	  d0 = d1;</a:t>
            </a:r>
          </a:p>
          <a:p>
            <a:r>
              <a:rPr lang="en-US" sz="800" dirty="0"/>
              <a:t>	  d0 *= d1 * d1;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invDist</a:t>
            </a:r>
            <a:r>
              <a:rPr lang="en-US" sz="800" dirty="0"/>
              <a:t> = (</a:t>
            </a:r>
            <a:r>
              <a:rPr lang="en-US" sz="800" dirty="0" err="1"/>
              <a:t>i</a:t>
            </a:r>
            <a:r>
              <a:rPr lang="en-US" sz="800" dirty="0"/>
              <a:t> != j+2) ?B[j+2].SCAL : 0.0 ;;</a:t>
            </a:r>
          </a:p>
          <a:p>
            <a:r>
              <a:rPr lang="en-US" sz="800" dirty="0"/>
              <a:t>	  ////</a:t>
            </a:r>
          </a:p>
          <a:p>
            <a:r>
              <a:rPr lang="en-US" sz="800" dirty="0"/>
              <a:t>	  </a:t>
            </a:r>
            <a:r>
              <a:rPr lang="en-US" sz="800" dirty="0" err="1"/>
              <a:t>rsqrtNR</a:t>
            </a:r>
            <a:r>
              <a:rPr lang="en-US" sz="800" dirty="0"/>
              <a:t>(d02);</a:t>
            </a:r>
          </a:p>
          <a:p>
            <a:r>
              <a:rPr lang="en-US" sz="800" dirty="0"/>
              <a:t>	  invDist2 *= m0  * d02;</a:t>
            </a:r>
          </a:p>
          <a:p>
            <a:r>
              <a:rPr lang="en-US" sz="800" dirty="0"/>
              <a:t>	  d02 = invDist2 * d12;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id12 = B[j2].id;</a:t>
            </a:r>
          </a:p>
          <a:p>
            <a:r>
              <a:rPr lang="en-US" sz="800" dirty="0"/>
              <a:t>	  d12 *=  d02;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dRx2 *= invDist2;</a:t>
            </a:r>
          </a:p>
          <a:p>
            <a:r>
              <a:rPr lang="en-US" sz="800" dirty="0"/>
              <a:t>	  f0x -= dRx2;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dRy2 *= invDist2;</a:t>
            </a:r>
          </a:p>
          <a:p>
            <a:r>
              <a:rPr lang="en-US" sz="800" dirty="0"/>
              <a:t>	  f0y -= dRy2;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dRz2 *= invDist2;</a:t>
            </a:r>
          </a:p>
          <a:p>
            <a:r>
              <a:rPr lang="en-US" sz="800" dirty="0"/>
              <a:t>	  f0z -= dRz2;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d12 = EQ;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p0 -=d02;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dRx2 = xi;</a:t>
            </a:r>
          </a:p>
          <a:p>
            <a:r>
              <a:rPr lang="en-US" sz="800" dirty="0"/>
              <a:t>	  dRx2 -= B[j2+2].a[0];</a:t>
            </a:r>
          </a:p>
          <a:p>
            <a:r>
              <a:rPr lang="en-US" sz="800" dirty="0"/>
              <a:t>	  d12 += dRx2 * dRx2;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dRy2 = </a:t>
            </a:r>
            <a:r>
              <a:rPr lang="en-US" sz="800" dirty="0" err="1"/>
              <a:t>yi</a:t>
            </a:r>
            <a:r>
              <a:rPr lang="en-US" sz="800" dirty="0"/>
              <a:t>;</a:t>
            </a:r>
          </a:p>
          <a:p>
            <a:r>
              <a:rPr lang="en-US" sz="800" dirty="0"/>
              <a:t>	  dRy2 -= B[j2+2].a[1];</a:t>
            </a:r>
          </a:p>
          <a:p>
            <a:r>
              <a:rPr lang="en-US" sz="800" dirty="0"/>
              <a:t>	  d12 += dRy2 * dRy2;</a:t>
            </a:r>
          </a:p>
          <a:p>
            <a:r>
              <a:rPr lang="en-US" sz="800" dirty="0"/>
              <a:t>            </a:t>
            </a:r>
          </a:p>
          <a:p>
            <a:r>
              <a:rPr lang="en-US" sz="800" dirty="0"/>
              <a:t>	  dRz2 = </a:t>
            </a:r>
            <a:r>
              <a:rPr lang="en-US" sz="800" dirty="0" err="1"/>
              <a:t>zi</a:t>
            </a:r>
            <a:r>
              <a:rPr lang="en-US" sz="800" dirty="0"/>
              <a:t>;</a:t>
            </a:r>
          </a:p>
          <a:p>
            <a:r>
              <a:rPr lang="en-US" sz="800" dirty="0"/>
              <a:t>	  dRz2 -= B[j2+2].a[2];</a:t>
            </a:r>
          </a:p>
          <a:p>
            <a:r>
              <a:rPr lang="en-US" sz="800" dirty="0"/>
              <a:t>	  d12 += dRz2 * dRz2;</a:t>
            </a:r>
          </a:p>
          <a:p>
            <a:r>
              <a:rPr lang="en-US" sz="800" dirty="0"/>
              <a:t>	  d02 = d12;</a:t>
            </a:r>
          </a:p>
          <a:p>
            <a:r>
              <a:rPr lang="en-US" sz="800" dirty="0"/>
              <a:t>	  d02 *= d12 * d12;</a:t>
            </a:r>
          </a:p>
          <a:p>
            <a:r>
              <a:rPr lang="en-US" sz="800" dirty="0"/>
              <a:t>	  invDist2 = (</a:t>
            </a:r>
            <a:r>
              <a:rPr lang="en-US" sz="800" dirty="0" err="1"/>
              <a:t>i</a:t>
            </a:r>
            <a:r>
              <a:rPr lang="en-US" sz="800" dirty="0"/>
              <a:t> != j2+2) ? B[j2+2].SCAL : 0.0 ;</a:t>
            </a:r>
          </a:p>
          <a:p>
            <a:r>
              <a:rPr lang="en-US" sz="800" dirty="0"/>
              <a:t>        }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j = </a:t>
            </a:r>
            <a:r>
              <a:rPr lang="en-US" sz="800" dirty="0" err="1"/>
              <a:t>nj</a:t>
            </a:r>
            <a:r>
              <a:rPr lang="en-US" sz="800" dirty="0"/>
              <a:t> - 2;</a:t>
            </a:r>
          </a:p>
          <a:p>
            <a:r>
              <a:rPr lang="en-US" sz="800" dirty="0"/>
              <a:t>      d0 = d1 * d1 * d1</a:t>
            </a:r>
            <a:r>
              <a:rPr lang="en-US" sz="800" dirty="0" smtClean="0"/>
              <a:t>;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6362957" y="1296680"/>
            <a:ext cx="4572000" cy="51398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 </a:t>
            </a:r>
            <a:r>
              <a:rPr lang="en-US" sz="800" dirty="0" err="1"/>
              <a:t>rsqrtNR</a:t>
            </a:r>
            <a:r>
              <a:rPr lang="en-US" sz="800" dirty="0"/>
              <a:t>(d0);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invDist</a:t>
            </a:r>
            <a:r>
              <a:rPr lang="en-US" sz="800" dirty="0"/>
              <a:t> = m0 * ((</a:t>
            </a:r>
            <a:r>
              <a:rPr lang="en-US" sz="800" dirty="0" err="1"/>
              <a:t>i</a:t>
            </a:r>
            <a:r>
              <a:rPr lang="en-US" sz="800" dirty="0"/>
              <a:t> != j) ? B[j].SCAL : 0.0) * d0;</a:t>
            </a:r>
          </a:p>
          <a:p>
            <a:r>
              <a:rPr lang="en-US" sz="800" dirty="0"/>
              <a:t>      d0 = </a:t>
            </a:r>
            <a:r>
              <a:rPr lang="en-US" sz="800" dirty="0" err="1"/>
              <a:t>invDist</a:t>
            </a:r>
            <a:r>
              <a:rPr lang="en-US" sz="800" dirty="0"/>
              <a:t> * d1;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d1 *=  d0;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dRx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dRy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dRz</a:t>
            </a:r>
            <a:r>
              <a:rPr lang="en-US" sz="800" dirty="0"/>
              <a:t> *= </a:t>
            </a:r>
            <a:r>
              <a:rPr lang="en-US" sz="800" dirty="0" err="1"/>
              <a:t>invDist</a:t>
            </a:r>
            <a:r>
              <a:rPr lang="en-US" sz="800" dirty="0"/>
              <a:t>;</a:t>
            </a:r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p0 -=d0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id1 = B[j].id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f0x -= </a:t>
            </a:r>
            <a:r>
              <a:rPr lang="en-US" sz="800" dirty="0" err="1"/>
              <a:t>dRx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f0y -= </a:t>
            </a:r>
            <a:r>
              <a:rPr lang="en-US" sz="800" dirty="0" err="1"/>
              <a:t>dRy</a:t>
            </a:r>
            <a:r>
              <a:rPr lang="en-US" sz="800" dirty="0"/>
              <a:t>;</a:t>
            </a:r>
          </a:p>
          <a:p>
            <a:r>
              <a:rPr lang="en-US" sz="800" dirty="0"/>
              <a:t>      varying </a:t>
            </a:r>
            <a:r>
              <a:rPr lang="en-US" sz="800" dirty="0" err="1"/>
              <a:t>int</a:t>
            </a:r>
            <a:r>
              <a:rPr lang="en-US" sz="800" dirty="0"/>
              <a:t> id2 = A[</a:t>
            </a:r>
            <a:r>
              <a:rPr lang="en-US" sz="800" dirty="0" err="1"/>
              <a:t>i</a:t>
            </a:r>
            <a:r>
              <a:rPr lang="en-US" sz="800" dirty="0"/>
              <a:t>].id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f0z -= </a:t>
            </a:r>
            <a:r>
              <a:rPr lang="en-US" sz="800" dirty="0" err="1"/>
              <a:t>dRz</a:t>
            </a:r>
            <a:r>
              <a:rPr lang="en-US" sz="800" dirty="0"/>
              <a:t>;</a:t>
            </a:r>
          </a:p>
          <a:p>
            <a:r>
              <a:rPr lang="en-US" sz="800" dirty="0"/>
              <a:t>      //</a:t>
            </a:r>
          </a:p>
          <a:p>
            <a:r>
              <a:rPr lang="en-US" sz="800" dirty="0"/>
              <a:t>      j2 = </a:t>
            </a:r>
            <a:r>
              <a:rPr lang="en-US" sz="800" dirty="0" err="1"/>
              <a:t>nj</a:t>
            </a:r>
            <a:r>
              <a:rPr lang="en-US" sz="800" dirty="0"/>
              <a:t> -1;</a:t>
            </a:r>
          </a:p>
          <a:p>
            <a:r>
              <a:rPr lang="en-US" sz="800" dirty="0"/>
              <a:t>      d02 = d12 * d12 * d12;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rsqrtNR</a:t>
            </a:r>
            <a:r>
              <a:rPr lang="en-US" sz="800" dirty="0"/>
              <a:t>(d02);</a:t>
            </a:r>
          </a:p>
          <a:p>
            <a:r>
              <a:rPr lang="en-US" sz="800" dirty="0"/>
              <a:t>      invDist2 = m0* ((</a:t>
            </a:r>
            <a:r>
              <a:rPr lang="en-US" sz="800" dirty="0" err="1"/>
              <a:t>i</a:t>
            </a:r>
            <a:r>
              <a:rPr lang="en-US" sz="800" dirty="0"/>
              <a:t> != j2) ? B[j2].SCAL : 0.0) * d02;</a:t>
            </a:r>
          </a:p>
          <a:p>
            <a:r>
              <a:rPr lang="en-US" sz="800" dirty="0"/>
              <a:t>      d02 = invDist2 * d12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d12 *=  d02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dRx2 *= invDist2;</a:t>
            </a:r>
          </a:p>
          <a:p>
            <a:r>
              <a:rPr lang="en-US" sz="800" dirty="0"/>
              <a:t>      dRy2 *= invDist2;</a:t>
            </a:r>
          </a:p>
          <a:p>
            <a:r>
              <a:rPr lang="en-US" sz="800" dirty="0"/>
              <a:t>      dRz2 *= invDist2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p0 -=d02;</a:t>
            </a:r>
          </a:p>
          <a:p>
            <a:r>
              <a:rPr lang="en-US" sz="800" dirty="0"/>
              <a:t>      id12 = B[j2].id</a:t>
            </a:r>
            <a:r>
              <a:rPr lang="en-US" sz="800" dirty="0" smtClean="0"/>
              <a:t>;        </a:t>
            </a:r>
            <a:endParaRPr lang="en-US" sz="800" dirty="0"/>
          </a:p>
          <a:p>
            <a:r>
              <a:rPr lang="en-US" sz="800" dirty="0"/>
              <a:t>      f0x -= dRx2</a:t>
            </a:r>
            <a:r>
              <a:rPr lang="en-US" sz="800" dirty="0" smtClean="0"/>
              <a:t>;      </a:t>
            </a:r>
            <a:endParaRPr lang="en-US" sz="800" dirty="0"/>
          </a:p>
          <a:p>
            <a:r>
              <a:rPr lang="en-US" sz="800" dirty="0"/>
              <a:t>      f0y -= </a:t>
            </a:r>
            <a:r>
              <a:rPr lang="en-US" sz="800" dirty="0" smtClean="0"/>
              <a:t>dRy2;        </a:t>
            </a:r>
          </a:p>
          <a:p>
            <a:r>
              <a:rPr lang="en-US" sz="800" dirty="0" smtClean="0"/>
              <a:t>      f0z -= dRz2;</a:t>
            </a:r>
          </a:p>
          <a:p>
            <a:r>
              <a:rPr lang="en-US" sz="800" dirty="0" smtClean="0"/>
              <a:t>        </a:t>
            </a:r>
            <a:endParaRPr lang="en-US" sz="800" dirty="0"/>
          </a:p>
          <a:p>
            <a:r>
              <a:rPr lang="en-US" sz="800" dirty="0"/>
              <a:t>        </a:t>
            </a:r>
          </a:p>
          <a:p>
            <a:r>
              <a:rPr lang="en-US" sz="800" dirty="0"/>
              <a:t>      ACPN[id2].POT[0] += (p0);</a:t>
            </a:r>
          </a:p>
          <a:p>
            <a:r>
              <a:rPr lang="en-US" sz="800" dirty="0"/>
              <a:t>      ACPN[id2].POT[1] += (f0x);</a:t>
            </a:r>
          </a:p>
          <a:p>
            <a:r>
              <a:rPr lang="en-US" sz="800" dirty="0"/>
              <a:t>      ACPN[id2].POT[2] += (f0y);</a:t>
            </a:r>
          </a:p>
          <a:p>
            <a:r>
              <a:rPr lang="en-US" sz="800" dirty="0"/>
              <a:t>      ACPN[id2].POT[3] += (f0z);</a:t>
            </a:r>
          </a:p>
          <a:p>
            <a:r>
              <a:rPr lang="en-US" sz="800" dirty="0"/>
              <a:t>    }</a:t>
            </a:r>
          </a:p>
          <a:p>
            <a:r>
              <a:rPr lang="en-US" sz="800" dirty="0"/>
              <a:t>    </a:t>
            </a:r>
          </a:p>
          <a:p>
            <a:r>
              <a:rPr lang="en-US" sz="800" dirty="0"/>
              <a:t>}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18398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avx-gflop-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" y="986409"/>
            <a:ext cx="9144000" cy="520128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AA3F9F0-7D54-B548-A0B1-C704F39C6BF3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38356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avx-gflop-pai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267"/>
            <a:ext cx="9144000" cy="520128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7BD8C0-B2FF-2946-AFC6-E62F240AFF82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23840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Programmation par thread</a:t>
            </a:r>
          </a:p>
          <a:p>
            <a:pPr lvl="1"/>
            <a:r>
              <a:rPr lang="fr-FR" dirty="0" smtClean="0"/>
              <a:t>Exécution de codes différents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Exécution du même code en parallèle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7174822" y="1826944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IA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7765297" y="1826944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Phy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174822" y="2417419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Ray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7765297" y="2417419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7765297" y="3806287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Phy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7174822" y="3806288"/>
            <a:ext cx="590475" cy="1180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IA</a:t>
            </a:r>
          </a:p>
          <a:p>
            <a:pPr algn="ctr"/>
            <a:r>
              <a:rPr lang="fr-FR" dirty="0" smtClean="0"/>
              <a:t> +</a:t>
            </a:r>
          </a:p>
          <a:p>
            <a:pPr algn="ctr"/>
            <a:r>
              <a:rPr lang="fr-FR" dirty="0" smtClean="0"/>
              <a:t>Ray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7765297" y="4396762"/>
            <a:ext cx="590475" cy="5904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GL</a:t>
            </a:r>
            <a:endParaRPr lang="fr-FR" dirty="0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257A68-2B4C-644D-A6C2-85BE8A6110E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5405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4050221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Comment s’y prendre:</a:t>
            </a:r>
          </a:p>
          <a:p>
            <a:pPr lvl="1"/>
            <a:r>
              <a:rPr lang="fr-FR" dirty="0" err="1" smtClean="0"/>
              <a:t>Fork</a:t>
            </a:r>
            <a:r>
              <a:rPr lang="fr-FR" dirty="0" smtClean="0"/>
              <a:t>/</a:t>
            </a:r>
            <a:r>
              <a:rPr lang="fr-FR" dirty="0" err="1" smtClean="0"/>
              <a:t>Join</a:t>
            </a:r>
            <a:endParaRPr lang="fr-FR" dirty="0" smtClean="0"/>
          </a:p>
          <a:p>
            <a:pPr lvl="2"/>
            <a:r>
              <a:rPr lang="fr-FR" dirty="0" smtClean="0"/>
              <a:t>Implémentation bas niveau</a:t>
            </a:r>
          </a:p>
          <a:p>
            <a:pPr lvl="2"/>
            <a:r>
              <a:rPr lang="fr-FR" dirty="0" smtClean="0"/>
              <a:t>Ex: dans le cadre d’activité différents</a:t>
            </a:r>
          </a:p>
          <a:p>
            <a:pPr lvl="2"/>
            <a:endParaRPr lang="fr-FR" dirty="0"/>
          </a:p>
          <a:p>
            <a:pPr lvl="1"/>
            <a:r>
              <a:rPr lang="fr-FR" b="1" dirty="0" err="1" smtClean="0"/>
              <a:t>Cobegin</a:t>
            </a:r>
            <a:r>
              <a:rPr lang="fr-FR" b="1" dirty="0" smtClean="0"/>
              <a:t>/</a:t>
            </a:r>
            <a:r>
              <a:rPr lang="fr-FR" b="1" dirty="0" err="1" smtClean="0"/>
              <a:t>Coend</a:t>
            </a:r>
            <a:endParaRPr lang="fr-FR" b="1" dirty="0" smtClean="0"/>
          </a:p>
          <a:p>
            <a:pPr lvl="2"/>
            <a:r>
              <a:rPr lang="fr-FR" dirty="0" smtClean="0"/>
              <a:t>Méthode la plus simple</a:t>
            </a:r>
          </a:p>
          <a:p>
            <a:pPr lvl="2"/>
            <a:r>
              <a:rPr lang="fr-FR" dirty="0" smtClean="0"/>
              <a:t>Méthode la plus utilisé</a:t>
            </a:r>
          </a:p>
          <a:p>
            <a:pPr lvl="2"/>
            <a:r>
              <a:rPr lang="fr-FR" dirty="0" smtClean="0"/>
              <a:t>Limité à des boucle non imbriquées</a:t>
            </a:r>
          </a:p>
          <a:p>
            <a:pPr lvl="2"/>
            <a:r>
              <a:rPr lang="fr-FR" dirty="0" smtClean="0"/>
              <a:t>Pas compatible avec </a:t>
            </a:r>
            <a:r>
              <a:rPr lang="fr-FR" dirty="0"/>
              <a:t>la </a:t>
            </a:r>
            <a:r>
              <a:rPr lang="fr-FR" dirty="0" err="1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1"/>
            <a:r>
              <a:rPr lang="fr-FR" b="1" dirty="0" smtClean="0"/>
              <a:t>Modèle par tâche</a:t>
            </a:r>
          </a:p>
          <a:p>
            <a:pPr lvl="2"/>
            <a:r>
              <a:rPr lang="fr-FR" dirty="0" smtClean="0"/>
              <a:t>Efficace pour des boucles non limités</a:t>
            </a:r>
          </a:p>
          <a:p>
            <a:pPr lvl="2"/>
            <a:r>
              <a:rPr lang="fr-FR" dirty="0" smtClean="0"/>
              <a:t>Efficace pour la </a:t>
            </a:r>
            <a:r>
              <a:rPr lang="fr-FR" dirty="0" err="1" smtClean="0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marL="914400" lvl="2" indent="0">
              <a:buNone/>
            </a:pPr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6693786" y="1508233"/>
            <a:ext cx="2299032" cy="738664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fi-FI" sz="1400" dirty="0"/>
              <a:t>tid1 = fork(job1, a1);</a:t>
            </a:r>
          </a:p>
          <a:p>
            <a:r>
              <a:rPr lang="fi-FI" sz="1400" dirty="0"/>
              <a:t>job2(a2);</a:t>
            </a:r>
          </a:p>
          <a:p>
            <a:r>
              <a:rPr lang="fi-FI" sz="1400" dirty="0"/>
              <a:t>join tid1;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3786" y="2786881"/>
            <a:ext cx="2299032" cy="954107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en-US" sz="1400" dirty="0" err="1"/>
              <a:t>cobegin</a:t>
            </a:r>
            <a:endParaRPr lang="en-US" sz="1400" dirty="0"/>
          </a:p>
          <a:p>
            <a:r>
              <a:rPr lang="en-US" sz="1400" dirty="0" smtClean="0"/>
              <a:t>	job1</a:t>
            </a:r>
            <a:r>
              <a:rPr lang="en-US" sz="1400" dirty="0"/>
              <a:t>(a1);</a:t>
            </a:r>
          </a:p>
          <a:p>
            <a:r>
              <a:rPr lang="en-US" sz="1400" dirty="0" smtClean="0"/>
              <a:t>	job2</a:t>
            </a:r>
            <a:r>
              <a:rPr lang="en-US" sz="1400" dirty="0"/>
              <a:t>(a2);</a:t>
            </a:r>
          </a:p>
          <a:p>
            <a:r>
              <a:rPr lang="en-US" sz="1400" dirty="0" err="1"/>
              <a:t>coend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693786" y="4400987"/>
            <a:ext cx="2299032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i-FI" sz="1400" dirty="0" smtClean="0"/>
              <a:t>spawn(job1(a1));</a:t>
            </a:r>
          </a:p>
          <a:p>
            <a:r>
              <a:rPr lang="fi-FI" sz="1400" dirty="0" smtClean="0"/>
              <a:t>spawn</a:t>
            </a:r>
            <a:r>
              <a:rPr lang="fi-FI" sz="1400" dirty="0"/>
              <a:t>(</a:t>
            </a:r>
            <a:r>
              <a:rPr lang="fi-FI" sz="1400" dirty="0" smtClean="0"/>
              <a:t>job2(a2)</a:t>
            </a:r>
            <a:r>
              <a:rPr lang="fi-FI" sz="1400" dirty="0"/>
              <a:t>)</a:t>
            </a:r>
            <a:r>
              <a:rPr lang="fi-FI" sz="1400" dirty="0" smtClean="0"/>
              <a:t>;</a:t>
            </a:r>
            <a:endParaRPr lang="fi-FI" sz="1400" dirty="0"/>
          </a:p>
        </p:txBody>
      </p:sp>
      <p:pic>
        <p:nvPicPr>
          <p:cNvPr id="10" name="Image 9" descr="Capture d’écran 2013-09-18 à 09.40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05" y="5146633"/>
            <a:ext cx="4044122" cy="1086099"/>
          </a:xfrm>
          <a:prstGeom prst="rect">
            <a:avLst/>
          </a:prstGeom>
        </p:spPr>
      </p:pic>
      <p:sp>
        <p:nvSpPr>
          <p:cNvPr id="11" name="Espace réservé de la date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8EAFD7-2AC6-BD4B-A754-40D582C30BC6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57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 programmer en multiprocesseur</a:t>
            </a:r>
          </a:p>
          <a:p>
            <a:pPr lvl="1"/>
            <a:r>
              <a:rPr lang="fr-FR" b="1" dirty="0" err="1" smtClean="0"/>
              <a:t>OpenMP</a:t>
            </a:r>
            <a:endParaRPr lang="fr-FR" b="1" dirty="0" smtClean="0"/>
          </a:p>
          <a:p>
            <a:pPr lvl="1"/>
            <a:r>
              <a:rPr lang="fr-FR" dirty="0" err="1" smtClean="0"/>
              <a:t>Cilck</a:t>
            </a:r>
            <a:endParaRPr lang="fr-FR" dirty="0" smtClean="0"/>
          </a:p>
          <a:p>
            <a:pPr lvl="1"/>
            <a:r>
              <a:rPr lang="fr-FR" dirty="0" smtClean="0"/>
              <a:t>TBB</a:t>
            </a:r>
          </a:p>
          <a:p>
            <a:pPr lvl="1"/>
            <a:r>
              <a:rPr lang="fr-FR" dirty="0" smtClean="0"/>
              <a:t>…</a:t>
            </a:r>
          </a:p>
          <a:p>
            <a:pPr lvl="1"/>
            <a:r>
              <a:rPr lang="fr-FR" dirty="0" smtClean="0"/>
              <a:t>MPI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97CDB6-C315-BD4B-BE3D-ED2A1CAEBB44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18570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Comment optimiser votre mémoire pour accélérer vos calculs ?</a:t>
            </a: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Que faire calculer à votre moteur de jeux ?</a:t>
            </a:r>
            <a:endParaRPr lang="fr-FR" sz="2000" b="1" dirty="0"/>
          </a:p>
          <a:p>
            <a:pPr marL="0" indent="0">
              <a:buNone/>
            </a:pPr>
            <a:r>
              <a:rPr lang="fr-FR" sz="2000" b="1" dirty="0"/>
              <a:t>Comment </a:t>
            </a:r>
            <a:r>
              <a:rPr lang="fr-FR" sz="2000" b="1" dirty="0" smtClean="0"/>
              <a:t>sauvegarder les données ?</a:t>
            </a:r>
            <a:endParaRPr lang="fr-FR" sz="2000" b="1" dirty="0"/>
          </a:p>
          <a:p>
            <a:pPr marL="0" indent="0">
              <a:buNone/>
            </a:pPr>
            <a:r>
              <a:rPr lang="fr-FR" sz="2000" b="1" dirty="0"/>
              <a:t>Comment </a:t>
            </a:r>
            <a:r>
              <a:rPr lang="fr-FR" sz="2000" b="1" dirty="0" smtClean="0"/>
              <a:t>communiquer entre différents composants</a:t>
            </a:r>
          </a:p>
          <a:p>
            <a:pPr marL="0" indent="0">
              <a:buNone/>
            </a:pPr>
            <a:endParaRPr lang="fr-FR" sz="2000" b="1" dirty="0"/>
          </a:p>
          <a:p>
            <a:pPr marL="0" indent="0">
              <a:buNone/>
            </a:pPr>
            <a:r>
              <a:rPr lang="fr-FR" sz="2000" b="1" dirty="0" smtClean="0"/>
              <a:t>Comment valider son travail ?</a:t>
            </a:r>
            <a:endParaRPr lang="fr-FR" sz="2000" b="1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96DD9C-7198-9745-9E71-7196063AEABF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092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Instructions </a:t>
            </a:r>
            <a:r>
              <a:rPr lang="fr-FR" dirty="0" err="1" smtClean="0"/>
              <a:t>cobegin</a:t>
            </a:r>
            <a:r>
              <a:rPr lang="fr-FR" dirty="0" smtClean="0"/>
              <a:t>/</a:t>
            </a:r>
            <a:r>
              <a:rPr lang="fr-FR" dirty="0" err="1" smtClean="0"/>
              <a:t>coend</a:t>
            </a:r>
            <a:r>
              <a:rPr lang="fr-FR" dirty="0"/>
              <a:t>:</a:t>
            </a:r>
            <a:endParaRPr lang="fr-FR" dirty="0" smtClean="0"/>
          </a:p>
          <a:p>
            <a:pPr lvl="1"/>
            <a:r>
              <a:rPr lang="fr-FR" dirty="0" smtClean="0"/>
              <a:t>Pour paralléliser une région</a:t>
            </a:r>
          </a:p>
          <a:p>
            <a:pPr lvl="2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parallel</a:t>
            </a:r>
            <a:r>
              <a:rPr lang="fr-FR" dirty="0" smtClean="0"/>
              <a:t> …</a:t>
            </a:r>
          </a:p>
          <a:p>
            <a:pPr lvl="2"/>
            <a:endParaRPr lang="fr-FR" dirty="0"/>
          </a:p>
          <a:p>
            <a:pPr lvl="1"/>
            <a:r>
              <a:rPr lang="fr-FR" dirty="0" smtClean="0"/>
              <a:t>Différentes clauses</a:t>
            </a:r>
          </a:p>
          <a:p>
            <a:pPr lvl="2"/>
            <a:r>
              <a:rPr lang="fr-FR" dirty="0" smtClean="0"/>
              <a:t>If (expression scalaire)</a:t>
            </a:r>
          </a:p>
          <a:p>
            <a:pPr lvl="2"/>
            <a:r>
              <a:rPr lang="fr-FR" dirty="0" err="1" smtClean="0"/>
              <a:t>Num_thread</a:t>
            </a:r>
            <a:r>
              <a:rPr lang="fr-FR" dirty="0" smtClean="0"/>
              <a:t> (nombre)</a:t>
            </a:r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(liste de variables)</a:t>
            </a:r>
          </a:p>
          <a:p>
            <a:pPr lvl="2"/>
            <a:r>
              <a:rPr lang="fr-FR" dirty="0" err="1" smtClean="0"/>
              <a:t>Firstprivate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Default </a:t>
            </a:r>
            <a:r>
              <a:rPr lang="fr-FR" dirty="0"/>
              <a:t>(liste de variables)</a:t>
            </a:r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B7CAB2-657D-6E44-91A6-A24BD9130BAB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93516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Parallélisme appliqué aux boucles:</a:t>
            </a:r>
          </a:p>
          <a:p>
            <a:pPr marL="457200" lvl="1" indent="0">
              <a:buNone/>
            </a:pPr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for</a:t>
            </a:r>
          </a:p>
          <a:p>
            <a:pPr marL="457200" lvl="1" indent="0">
              <a:buNone/>
            </a:pPr>
            <a:r>
              <a:rPr lang="fr-FR" dirty="0" smtClean="0"/>
              <a:t>/* boucle for*/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smtClean="0"/>
              <a:t>Une barrière implicite est appliquée à la fin du for</a:t>
            </a:r>
          </a:p>
          <a:p>
            <a:endParaRPr lang="fr-FR" dirty="0"/>
          </a:p>
          <a:p>
            <a:r>
              <a:rPr lang="fr-FR" dirty="0" smtClean="0"/>
              <a:t>Plusieurs options:</a:t>
            </a:r>
          </a:p>
          <a:p>
            <a:pPr lvl="1"/>
            <a:r>
              <a:rPr lang="fr-FR" dirty="0" err="1" smtClean="0"/>
              <a:t>Nowait</a:t>
            </a:r>
            <a:endParaRPr lang="fr-FR" dirty="0" smtClean="0"/>
          </a:p>
          <a:p>
            <a:pPr lvl="1"/>
            <a:r>
              <a:rPr lang="fr-FR" dirty="0" smtClean="0"/>
              <a:t>Schedule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pragam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ordered</a:t>
            </a:r>
            <a:r>
              <a:rPr lang="fr-FR" dirty="0" smtClean="0"/>
              <a:t>  (éviter els race condition)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pragam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criticial</a:t>
            </a:r>
            <a:r>
              <a:rPr lang="fr-FR" dirty="0" smtClean="0"/>
              <a:t> (section critique)</a:t>
            </a:r>
          </a:p>
          <a:p>
            <a:pPr lvl="1"/>
            <a:r>
              <a:rPr lang="fr-FR" dirty="0" smtClean="0"/>
              <a:t>..</a:t>
            </a:r>
          </a:p>
          <a:p>
            <a:pPr lvl="1"/>
            <a:r>
              <a:rPr lang="fr-FR" dirty="0" smtClean="0"/>
              <a:t>Plus de  détails dans la doc </a:t>
            </a:r>
            <a:r>
              <a:rPr lang="fr-FR" dirty="0" err="1" smtClean="0"/>
              <a:t>OpenMP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056072-ABDE-4E41-8D69-A22A32D6C6EE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3558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851334"/>
            <a:ext cx="8229600" cy="576158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omp.h</a:t>
            </a:r>
            <a:r>
              <a:rPr lang="fr-FR" dirty="0"/>
              <a:t>&gt;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stdio.h</a:t>
            </a:r>
            <a:r>
              <a:rPr lang="fr-FR" dirty="0"/>
              <a:t>&gt;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stdlib.h</a:t>
            </a:r>
            <a:r>
              <a:rPr lang="fr-FR" dirty="0"/>
              <a:t>&gt;</a:t>
            </a:r>
          </a:p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define</a:t>
            </a:r>
            <a:r>
              <a:rPr lang="fr-FR" dirty="0"/>
              <a:t> CHUNKSIZE   10</a:t>
            </a:r>
          </a:p>
          <a:p>
            <a:pPr marL="0" indent="0">
              <a:buNone/>
            </a:pPr>
            <a:r>
              <a:rPr lang="it-IT" dirty="0"/>
              <a:t>#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N</a:t>
            </a:r>
            <a:r>
              <a:rPr lang="it-IT" dirty="0"/>
              <a:t>       100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(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argc</a:t>
            </a:r>
            <a:r>
              <a:rPr lang="it-IT" dirty="0"/>
              <a:t>, </a:t>
            </a:r>
            <a:r>
              <a:rPr lang="it-IT" dirty="0" err="1"/>
              <a:t>char</a:t>
            </a:r>
            <a:r>
              <a:rPr lang="it-IT" dirty="0"/>
              <a:t> *</a:t>
            </a:r>
            <a:r>
              <a:rPr lang="it-IT" dirty="0" err="1"/>
              <a:t>argv</a:t>
            </a:r>
            <a:r>
              <a:rPr lang="it-IT" dirty="0"/>
              <a:t>[]) </a:t>
            </a:r>
          </a:p>
          <a:p>
            <a:pPr marL="0" indent="0">
              <a:buNone/>
            </a:pPr>
            <a:r>
              <a:rPr lang="it-IT" dirty="0"/>
              <a:t>{</a:t>
            </a:r>
          </a:p>
          <a:p>
            <a:pPr marL="0" indent="0">
              <a:buNone/>
            </a:pP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nthreads</a:t>
            </a:r>
            <a:r>
              <a:rPr lang="it-IT" dirty="0"/>
              <a:t>, </a:t>
            </a:r>
            <a:r>
              <a:rPr lang="it-IT" dirty="0" err="1"/>
              <a:t>tid</a:t>
            </a:r>
            <a:r>
              <a:rPr lang="it-IT" dirty="0"/>
              <a:t>, i, </a:t>
            </a:r>
            <a:r>
              <a:rPr lang="it-IT" dirty="0" err="1"/>
              <a:t>chunk</a:t>
            </a:r>
            <a:r>
              <a:rPr lang="it-IT" dirty="0"/>
              <a:t>;</a:t>
            </a:r>
          </a:p>
          <a:p>
            <a:pPr marL="0" indent="0">
              <a:buNone/>
            </a:pPr>
            <a:r>
              <a:rPr lang="ro-RO" dirty="0"/>
              <a:t>float a[N], b[N], c[N];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r>
              <a:rPr lang="da-DK" dirty="0" smtClean="0"/>
              <a:t>for </a:t>
            </a:r>
            <a:r>
              <a:rPr lang="da-DK" dirty="0"/>
              <a:t>(i=0; i &lt; N; i++)</a:t>
            </a:r>
          </a:p>
          <a:p>
            <a:pPr marL="0" indent="0">
              <a:buNone/>
            </a:pPr>
            <a:r>
              <a:rPr lang="da-DK" dirty="0"/>
              <a:t>  a[i] = b[i] = i * 1.0;</a:t>
            </a:r>
          </a:p>
          <a:p>
            <a:pPr marL="0" indent="0">
              <a:buNone/>
            </a:pPr>
            <a:r>
              <a:rPr lang="da-DK" dirty="0" err="1"/>
              <a:t>chunk</a:t>
            </a:r>
            <a:r>
              <a:rPr lang="da-DK" dirty="0"/>
              <a:t> = CHUNKSIZE;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#</a:t>
            </a:r>
            <a:r>
              <a:rPr lang="da-DK" dirty="0" err="1"/>
              <a:t>pragma</a:t>
            </a:r>
            <a:r>
              <a:rPr lang="da-DK" dirty="0"/>
              <a:t> </a:t>
            </a:r>
            <a:r>
              <a:rPr lang="da-DK" dirty="0" err="1"/>
              <a:t>omp</a:t>
            </a:r>
            <a:r>
              <a:rPr lang="da-DK" dirty="0"/>
              <a:t> parallel </a:t>
            </a:r>
            <a:r>
              <a:rPr lang="da-DK" dirty="0" err="1"/>
              <a:t>shared</a:t>
            </a:r>
            <a:r>
              <a:rPr lang="da-DK" dirty="0"/>
              <a:t>(</a:t>
            </a:r>
            <a:r>
              <a:rPr lang="da-DK" dirty="0" err="1"/>
              <a:t>a,b,c,nthreads,chunk</a:t>
            </a:r>
            <a:r>
              <a:rPr lang="da-DK" dirty="0"/>
              <a:t>) private(</a:t>
            </a:r>
            <a:r>
              <a:rPr lang="da-DK" dirty="0" err="1"/>
              <a:t>i,tid</a:t>
            </a:r>
            <a:r>
              <a:rPr lang="da-DK" dirty="0"/>
              <a:t>)</a:t>
            </a:r>
          </a:p>
          <a:p>
            <a:pPr marL="0" indent="0">
              <a:buNone/>
            </a:pPr>
            <a:r>
              <a:rPr lang="da-DK" dirty="0"/>
              <a:t>  {</a:t>
            </a:r>
          </a:p>
          <a:p>
            <a:pPr marL="0" indent="0">
              <a:buNone/>
            </a:pPr>
            <a:r>
              <a:rPr lang="da-DK" dirty="0"/>
              <a:t>  tid = </a:t>
            </a:r>
            <a:r>
              <a:rPr lang="da-DK" dirty="0" err="1"/>
              <a:t>omp_get_thread_num</a:t>
            </a:r>
            <a:r>
              <a:rPr lang="da-DK" dirty="0"/>
              <a:t>();</a:t>
            </a:r>
          </a:p>
          <a:p>
            <a:pPr marL="0" indent="0">
              <a:buNone/>
            </a:pPr>
            <a:r>
              <a:rPr lang="en-US" dirty="0"/>
              <a:t>  if (</a:t>
            </a:r>
            <a:r>
              <a:rPr lang="en-US" dirty="0" err="1"/>
              <a:t>tid</a:t>
            </a:r>
            <a:r>
              <a:rPr lang="en-US" dirty="0"/>
              <a:t> == 0)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nthreads</a:t>
            </a:r>
            <a:r>
              <a:rPr lang="en-US" dirty="0"/>
              <a:t> = </a:t>
            </a:r>
            <a:r>
              <a:rPr lang="en-US" dirty="0" err="1"/>
              <a:t>omp_get_num_threads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("Number of threads = %d\n", </a:t>
            </a:r>
            <a:r>
              <a:rPr lang="en-US" dirty="0" err="1"/>
              <a:t>nthreads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printf</a:t>
            </a:r>
            <a:r>
              <a:rPr lang="en-US" dirty="0"/>
              <a:t>("Thread %d starting...\n",</a:t>
            </a:r>
            <a:r>
              <a:rPr lang="en-US" dirty="0" err="1"/>
              <a:t>tid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#pragma </a:t>
            </a:r>
            <a:r>
              <a:rPr lang="en-US" dirty="0" err="1"/>
              <a:t>omp</a:t>
            </a:r>
            <a:r>
              <a:rPr lang="en-US" dirty="0"/>
              <a:t> for schedule(</a:t>
            </a:r>
            <a:r>
              <a:rPr lang="en-US" dirty="0" err="1"/>
              <a:t>dynamic,chunk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da-DK" dirty="0"/>
              <a:t>  for (i=0; i&lt;N; i++)</a:t>
            </a:r>
          </a:p>
          <a:p>
            <a:pPr marL="0" indent="0">
              <a:buNone/>
            </a:pPr>
            <a:r>
              <a:rPr lang="da-DK" dirty="0"/>
              <a:t>    {</a:t>
            </a:r>
          </a:p>
          <a:p>
            <a:pPr marL="0" indent="0">
              <a:buNone/>
            </a:pPr>
            <a:r>
              <a:rPr lang="da-DK" dirty="0"/>
              <a:t>    c[i] = a[i] + b[i];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("Thread %d: c[%d]= %f\n",</a:t>
            </a:r>
            <a:r>
              <a:rPr lang="en-US" dirty="0" err="1"/>
              <a:t>tid,i,c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7AB8C3-FC79-9341-AF0E-2AB4CF820621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68522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Le parallélisme par tâches, pour:</a:t>
            </a:r>
          </a:p>
          <a:p>
            <a:pPr lvl="1"/>
            <a:r>
              <a:rPr lang="fr-FR" dirty="0" smtClean="0"/>
              <a:t>le parallélisme non défini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récursions</a:t>
            </a:r>
            <a:endParaRPr lang="fr-FR" dirty="0" smtClean="0"/>
          </a:p>
          <a:p>
            <a:pPr lvl="1"/>
            <a:r>
              <a:rPr lang="fr-FR" dirty="0" smtClean="0"/>
              <a:t>Adopter un modèle consommateur</a:t>
            </a:r>
          </a:p>
          <a:p>
            <a:pPr lvl="1"/>
            <a:endParaRPr lang="fr-FR" dirty="0"/>
          </a:p>
          <a:p>
            <a:r>
              <a:rPr lang="fr-FR" dirty="0" smtClean="0"/>
              <a:t>Une tâche est :</a:t>
            </a:r>
          </a:p>
          <a:p>
            <a:pPr lvl="1"/>
            <a:r>
              <a:rPr lang="fr-FR" dirty="0" smtClean="0"/>
              <a:t>Une unité de travail</a:t>
            </a:r>
          </a:p>
          <a:p>
            <a:pPr lvl="2"/>
            <a:r>
              <a:rPr lang="fr-FR" dirty="0" smtClean="0"/>
              <a:t>Dont l’exécution peut démarrer immédiatement, mais elle peut également être différé</a:t>
            </a:r>
          </a:p>
          <a:p>
            <a:pPr lvl="1"/>
            <a:r>
              <a:rPr lang="fr-FR" dirty="0" smtClean="0"/>
              <a:t>Composé de :</a:t>
            </a:r>
          </a:p>
          <a:p>
            <a:pPr lvl="2"/>
            <a:r>
              <a:rPr lang="fr-FR" dirty="0" smtClean="0"/>
              <a:t>Code d’exécution</a:t>
            </a:r>
          </a:p>
          <a:p>
            <a:pPr lvl="2"/>
            <a:r>
              <a:rPr lang="fr-FR" dirty="0" smtClean="0"/>
              <a:t>Environnement de données</a:t>
            </a:r>
          </a:p>
          <a:p>
            <a:r>
              <a:rPr lang="fr-FR" dirty="0" smtClean="0"/>
              <a:t>Les taches sont exécutées par un thread d’une équipe</a:t>
            </a:r>
          </a:p>
          <a:p>
            <a:r>
              <a:rPr lang="fr-FR" dirty="0" smtClean="0"/>
              <a:t>Une tâche peut être attaché à un thread </a:t>
            </a:r>
          </a:p>
          <a:p>
            <a:pPr lvl="1"/>
            <a:r>
              <a:rPr lang="fr-FR" dirty="0" smtClean="0"/>
              <a:t>Par défaut, elle ne l’est pas</a:t>
            </a:r>
          </a:p>
          <a:p>
            <a:pPr marL="914400" lvl="2" indent="0">
              <a:buNone/>
            </a:pP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2448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 </a:t>
            </a:r>
            <a:r>
              <a:rPr lang="fr-FR" dirty="0" err="1" smtClean="0"/>
              <a:t>OpenMP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[clause]</a:t>
            </a:r>
          </a:p>
          <a:p>
            <a:pPr lvl="1"/>
            <a:endParaRPr lang="fr-FR" dirty="0"/>
          </a:p>
          <a:p>
            <a:r>
              <a:rPr lang="fr-FR" dirty="0" smtClean="0"/>
              <a:t>Exemples de clauses:</a:t>
            </a:r>
          </a:p>
          <a:p>
            <a:pPr lvl="2"/>
            <a:r>
              <a:rPr lang="fr-FR" dirty="0"/>
              <a:t>If (expression scalaire)</a:t>
            </a:r>
          </a:p>
          <a:p>
            <a:pPr lvl="2"/>
            <a:r>
              <a:rPr lang="fr-FR" dirty="0" err="1" smtClean="0"/>
              <a:t>Untied</a:t>
            </a:r>
            <a:endParaRPr lang="fr-FR" dirty="0" smtClean="0"/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</a:t>
            </a:r>
            <a:r>
              <a:rPr lang="fr-FR" dirty="0"/>
              <a:t>(liste de variables)</a:t>
            </a:r>
          </a:p>
          <a:p>
            <a:pPr lvl="2"/>
            <a:r>
              <a:rPr lang="fr-FR" dirty="0" err="1"/>
              <a:t>Firstprivate</a:t>
            </a:r>
            <a:r>
              <a:rPr lang="fr-FR" dirty="0"/>
              <a:t> (liste de variables)</a:t>
            </a:r>
          </a:p>
          <a:p>
            <a:pPr lvl="2"/>
            <a:r>
              <a:rPr lang="fr-FR" dirty="0" err="1"/>
              <a:t>Shared</a:t>
            </a:r>
            <a:r>
              <a:rPr lang="fr-FR" dirty="0"/>
              <a:t> (liste de variables)</a:t>
            </a:r>
          </a:p>
          <a:p>
            <a:pPr lvl="2"/>
            <a:r>
              <a:rPr lang="fr-FR" dirty="0"/>
              <a:t>Default (liste de variables)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73762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10" name="Image 9" descr="Capture d’écran 2014-09-19 à 13.3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96" y="889919"/>
            <a:ext cx="5715134" cy="5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36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Appliqué à </a:t>
            </a:r>
            <a:r>
              <a:rPr lang="fr-FR" dirty="0" err="1" smtClean="0"/>
              <a:t>pfalcON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8" name="Image 7" descr="eff-pc116-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" y="1113844"/>
            <a:ext cx="4354389" cy="2556308"/>
          </a:xfrm>
          <a:prstGeom prst="rect">
            <a:avLst/>
          </a:prstGeom>
        </p:spPr>
      </p:pic>
      <p:pic>
        <p:nvPicPr>
          <p:cNvPr id="9" name="Image 8" descr="eff-phiscale-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325" y="1113844"/>
            <a:ext cx="4441200" cy="2556308"/>
          </a:xfrm>
          <a:prstGeom prst="rect">
            <a:avLst/>
          </a:prstGeom>
        </p:spPr>
      </p:pic>
      <p:pic>
        <p:nvPicPr>
          <p:cNvPr id="10" name="Image 9" descr="uniform-op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74" y="4008566"/>
            <a:ext cx="3196674" cy="21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41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Mesure de l’énergie sur un algorithme en N</a:t>
            </a:r>
            <a:r>
              <a:rPr lang="fr-FR" baseline="30000" dirty="0" smtClean="0"/>
              <a:t>2</a:t>
            </a:r>
            <a:endParaRPr lang="fr-FR" baseline="30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graphicFrame>
        <p:nvGraphicFramePr>
          <p:cNvPr id="8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345863"/>
              </p:ext>
            </p:extLst>
          </p:nvPr>
        </p:nvGraphicFramePr>
        <p:xfrm>
          <a:off x="223928" y="993600"/>
          <a:ext cx="8719889" cy="4795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7457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fr-FR" dirty="0" smtClean="0"/>
              <a:t>Comment gérer les problèmes de synchronisation</a:t>
            </a:r>
          </a:p>
          <a:p>
            <a:pPr lvl="1" algn="just"/>
            <a:r>
              <a:rPr lang="fr-FR" dirty="0" err="1" smtClean="0"/>
              <a:t>Lock</a:t>
            </a:r>
            <a:endParaRPr lang="fr-FR" dirty="0" smtClean="0"/>
          </a:p>
          <a:p>
            <a:pPr lvl="1" algn="just"/>
            <a:r>
              <a:rPr lang="fr-FR" dirty="0" smtClean="0"/>
              <a:t>Opérations atomiques</a:t>
            </a:r>
          </a:p>
          <a:p>
            <a:pPr algn="just"/>
            <a:endParaRPr lang="fr-FR" dirty="0"/>
          </a:p>
          <a:p>
            <a:pPr algn="just"/>
            <a:r>
              <a:rPr lang="fr-FR" dirty="0" smtClean="0"/>
              <a:t>Pour plus de détails je vous conseille de lire la documentation </a:t>
            </a:r>
            <a:r>
              <a:rPr lang="fr-FR" dirty="0" err="1" smtClean="0"/>
              <a:t>OpenMP</a:t>
            </a:r>
            <a:endParaRPr lang="fr-FR" dirty="0" smtClean="0"/>
          </a:p>
          <a:p>
            <a:pPr algn="just"/>
            <a:r>
              <a:rPr lang="fr-FR" dirty="0" smtClean="0"/>
              <a:t>Mais également de tester les autres librairies…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55437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Stockage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4532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2345817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La gestion de la mémoire est un crucial pour obtenir un moteur de jeu efficace. Pour cela il faut contrôler différents points:</a:t>
            </a:r>
          </a:p>
          <a:p>
            <a:pPr lvl="1"/>
            <a:r>
              <a:rPr lang="fr-FR" dirty="0" smtClean="0"/>
              <a:t>La quantité d’information produite</a:t>
            </a:r>
          </a:p>
          <a:p>
            <a:pPr lvl="1"/>
            <a:r>
              <a:rPr lang="fr-FR" dirty="0" smtClean="0"/>
              <a:t>Le type de données utilisé</a:t>
            </a:r>
          </a:p>
          <a:p>
            <a:pPr lvl="1"/>
            <a:r>
              <a:rPr lang="fr-FR" dirty="0" smtClean="0"/>
              <a:t>La localisation de la donnée.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F2635B-E0F3-544D-8169-E6FE3ADCBB1D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035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Gestion des IO disque</a:t>
            </a:r>
          </a:p>
          <a:p>
            <a:pPr lvl="1"/>
            <a:r>
              <a:rPr lang="fr-FR" dirty="0" smtClean="0"/>
              <a:t>L’</a:t>
            </a:r>
            <a:r>
              <a:rPr lang="fr-FR" dirty="0"/>
              <a:t>é</a:t>
            </a:r>
            <a:r>
              <a:rPr lang="fr-FR" dirty="0" smtClean="0"/>
              <a:t>criture sur le disque a un coup non négligeable.</a:t>
            </a:r>
          </a:p>
          <a:p>
            <a:pPr lvl="1"/>
            <a:r>
              <a:rPr lang="fr-FR" dirty="0" smtClean="0"/>
              <a:t>Réserver cette étape pour les sauvegarde massive</a:t>
            </a:r>
          </a:p>
          <a:p>
            <a:pPr lvl="1"/>
            <a:r>
              <a:rPr lang="fr-FR" dirty="0" smtClean="0"/>
              <a:t>Pour le faire en temps réel, réaliser l’écriture par un thread  (pas le thread principal)</a:t>
            </a:r>
          </a:p>
          <a:p>
            <a:pPr lvl="1"/>
            <a:r>
              <a:rPr lang="fr-FR" dirty="0" smtClean="0"/>
              <a:t>Structurer au mieux les données écrites</a:t>
            </a:r>
          </a:p>
          <a:p>
            <a:pPr lvl="1"/>
            <a:r>
              <a:rPr lang="fr-FR" dirty="0" smtClean="0"/>
              <a:t>Préférer la sauvegarde binaire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Mettre en place un outil de gestion de ressource</a:t>
            </a:r>
          </a:p>
          <a:p>
            <a:endParaRPr lang="fr-FR" dirty="0" smtClean="0"/>
          </a:p>
          <a:p>
            <a:r>
              <a:rPr lang="fr-FR" dirty="0" smtClean="0"/>
              <a:t>Il est strictement interdit d’utiliser les adresse absolue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16311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sérialisation des données</a:t>
            </a:r>
          </a:p>
          <a:p>
            <a:pPr lvl="1"/>
            <a:r>
              <a:rPr lang="fr-FR" dirty="0" smtClean="0"/>
              <a:t>Méthode de stockage des objets </a:t>
            </a:r>
          </a:p>
          <a:p>
            <a:pPr lvl="1"/>
            <a:r>
              <a:rPr lang="fr-FR" dirty="0" smtClean="0"/>
              <a:t>Principalement utilisé pour </a:t>
            </a:r>
          </a:p>
          <a:p>
            <a:pPr lvl="2"/>
            <a:r>
              <a:rPr lang="fr-FR" dirty="0" smtClean="0"/>
              <a:t>le chargement</a:t>
            </a:r>
          </a:p>
          <a:p>
            <a:pPr lvl="2"/>
            <a:r>
              <a:rPr lang="fr-FR" dirty="0" smtClean="0"/>
              <a:t>La sauvegarde des états</a:t>
            </a:r>
          </a:p>
          <a:p>
            <a:pPr lvl="2"/>
            <a:r>
              <a:rPr lang="fr-FR" dirty="0" smtClean="0"/>
              <a:t>Les préférences</a:t>
            </a:r>
          </a:p>
          <a:p>
            <a:r>
              <a:rPr lang="fr-FR" dirty="0" smtClean="0"/>
              <a:t>Mais C++ n’offre pas de méthode de sérialisation</a:t>
            </a:r>
          </a:p>
          <a:p>
            <a:pPr lvl="1"/>
            <a:r>
              <a:rPr lang="fr-FR" dirty="0" smtClean="0"/>
              <a:t>Soit développer ces méthodes</a:t>
            </a:r>
          </a:p>
          <a:p>
            <a:pPr lvl="1"/>
            <a:r>
              <a:rPr lang="fr-FR" dirty="0" smtClean="0"/>
              <a:t>Soit utiliser des méthodes existantes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93371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outil de sérialisation doit contenir:</a:t>
            </a:r>
          </a:p>
          <a:p>
            <a:pPr lvl="1"/>
            <a:r>
              <a:rPr lang="fr-FR" dirty="0" smtClean="0"/>
              <a:t>Une méthode de sauvegarde des instances</a:t>
            </a:r>
          </a:p>
          <a:p>
            <a:pPr lvl="1"/>
            <a:r>
              <a:rPr lang="fr-FR" dirty="0" smtClean="0"/>
              <a:t>Une méthode de sélection de données </a:t>
            </a:r>
          </a:p>
          <a:p>
            <a:pPr lvl="2"/>
            <a:r>
              <a:rPr lang="fr-FR" dirty="0" smtClean="0"/>
              <a:t>Plusieurs sauvegarde par exemple</a:t>
            </a:r>
          </a:p>
          <a:p>
            <a:pPr lvl="1"/>
            <a:r>
              <a:rPr lang="fr-FR" dirty="0" smtClean="0"/>
              <a:t>Supporter la sauvegarder sous différents formats</a:t>
            </a:r>
          </a:p>
          <a:p>
            <a:pPr lvl="2"/>
            <a:r>
              <a:rPr lang="fr-FR" dirty="0" smtClean="0"/>
              <a:t>Release (binaire) vs </a:t>
            </a:r>
            <a:r>
              <a:rPr lang="fr-FR" dirty="0" err="1" smtClean="0"/>
              <a:t>Debug</a:t>
            </a:r>
            <a:r>
              <a:rPr lang="fr-FR" dirty="0" smtClean="0"/>
              <a:t> (</a:t>
            </a:r>
            <a:r>
              <a:rPr lang="fr-FR" dirty="0" err="1" smtClean="0"/>
              <a:t>verbose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Chargement de différents média</a:t>
            </a:r>
          </a:p>
          <a:p>
            <a:pPr lvl="1"/>
            <a:r>
              <a:rPr lang="fr-FR" dirty="0" smtClean="0"/>
              <a:t>Contrôler la taille de la sauvegarde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09341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Réseau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7770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Pourquoi communiquer entre clients ?</a:t>
            </a:r>
          </a:p>
          <a:p>
            <a:pPr lvl="1"/>
            <a:r>
              <a:rPr lang="fr-FR" dirty="0" smtClean="0"/>
              <a:t>Permettre un mode multi-joueurs</a:t>
            </a:r>
          </a:p>
          <a:p>
            <a:pPr lvl="1"/>
            <a:r>
              <a:rPr lang="fr-FR" dirty="0" smtClean="0"/>
              <a:t>Permettre un mode massivement multi-joueurs</a:t>
            </a:r>
          </a:p>
          <a:p>
            <a:pPr lvl="1"/>
            <a:r>
              <a:rPr lang="fr-FR" dirty="0" smtClean="0"/>
              <a:t>Envoie des informations du master vers le client</a:t>
            </a:r>
          </a:p>
          <a:p>
            <a:pPr lvl="1"/>
            <a:endParaRPr lang="fr-FR" dirty="0"/>
          </a:p>
          <a:p>
            <a:r>
              <a:rPr lang="fr-FR" dirty="0" smtClean="0"/>
              <a:t>Communication entre les classes de deux applications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12261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Pour rappel:</a:t>
            </a:r>
          </a:p>
          <a:p>
            <a:pPr lvl="1"/>
            <a:r>
              <a:rPr lang="fr-FR" dirty="0" smtClean="0"/>
              <a:t>Le réseau est orienté paquets</a:t>
            </a:r>
          </a:p>
          <a:p>
            <a:pPr lvl="1"/>
            <a:r>
              <a:rPr lang="fr-FR" dirty="0" smtClean="0"/>
              <a:t>Un paquet est un petit ensemble d’information</a:t>
            </a:r>
            <a:endParaRPr lang="fr-FR" dirty="0"/>
          </a:p>
          <a:p>
            <a:pPr lvl="1"/>
            <a:r>
              <a:rPr lang="fr-FR" dirty="0" smtClean="0"/>
              <a:t>Le chemin réseau n’est pas toujours le même</a:t>
            </a:r>
          </a:p>
          <a:p>
            <a:pPr lvl="1"/>
            <a:r>
              <a:rPr lang="fr-FR" dirty="0" smtClean="0"/>
              <a:t>Les paquets n’arrivent pas toujours dans leur ordre initial</a:t>
            </a:r>
          </a:p>
          <a:p>
            <a:pPr lvl="1"/>
            <a:endParaRPr lang="fr-FR" dirty="0"/>
          </a:p>
          <a:p>
            <a:r>
              <a:rPr lang="fr-FR" dirty="0" smtClean="0"/>
              <a:t>De nombreuses méthodes de communications</a:t>
            </a:r>
          </a:p>
          <a:p>
            <a:pPr lvl="1"/>
            <a:r>
              <a:rPr lang="fr-FR" dirty="0" smtClean="0"/>
              <a:t>Mais traditionnellement:</a:t>
            </a:r>
          </a:p>
          <a:p>
            <a:pPr lvl="2"/>
            <a:r>
              <a:rPr lang="fr-FR" dirty="0" smtClean="0"/>
              <a:t>TCP</a:t>
            </a:r>
          </a:p>
          <a:p>
            <a:pPr lvl="2"/>
            <a:r>
              <a:rPr lang="fr-FR" dirty="0" smtClean="0"/>
              <a:t>UDP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98996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Plusieurs méthodes de communications</a:t>
            </a:r>
          </a:p>
          <a:p>
            <a:pPr lvl="1"/>
            <a:r>
              <a:rPr lang="fr-FR" dirty="0" smtClean="0"/>
              <a:t>Client Server</a:t>
            </a:r>
          </a:p>
          <a:p>
            <a:pPr lvl="1"/>
            <a:r>
              <a:rPr lang="fr-FR" dirty="0" smtClean="0"/>
              <a:t>P2P</a:t>
            </a:r>
          </a:p>
          <a:p>
            <a:pPr lvl="1"/>
            <a:endParaRPr lang="fr-FR" dirty="0"/>
          </a:p>
          <a:p>
            <a:r>
              <a:rPr lang="fr-FR" dirty="0" smtClean="0"/>
              <a:t>Besoin de définir un protocole de communications entre les nœuds</a:t>
            </a:r>
          </a:p>
          <a:p>
            <a:endParaRPr lang="fr-FR" dirty="0" smtClean="0"/>
          </a:p>
          <a:p>
            <a:r>
              <a:rPr lang="fr-FR" dirty="0" smtClean="0"/>
              <a:t>Prévoir des stratégies de validation</a:t>
            </a:r>
          </a:p>
          <a:p>
            <a:r>
              <a:rPr lang="fr-FR" dirty="0" smtClean="0"/>
              <a:t>Prévoir des méthodes de sécurité</a:t>
            </a:r>
          </a:p>
          <a:p>
            <a:r>
              <a:rPr lang="fr-FR" dirty="0" smtClean="0"/>
              <a:t>Les données doivent être légères</a:t>
            </a:r>
          </a:p>
          <a:p>
            <a:r>
              <a:rPr lang="fr-FR" dirty="0" smtClean="0"/>
              <a:t>Adopter une stratégie de </a:t>
            </a:r>
            <a:r>
              <a:rPr lang="fr-FR" dirty="0" err="1" smtClean="0"/>
              <a:t>load</a:t>
            </a:r>
            <a:r>
              <a:rPr lang="fr-FR" dirty="0" smtClean="0"/>
              <a:t> </a:t>
            </a:r>
            <a:r>
              <a:rPr lang="fr-FR" dirty="0" err="1" smtClean="0"/>
              <a:t>balancing</a:t>
            </a:r>
            <a:r>
              <a:rPr lang="fr-FR" dirty="0" smtClean="0"/>
              <a:t> pour les MMO</a:t>
            </a:r>
          </a:p>
          <a:p>
            <a:r>
              <a:rPr lang="fr-FR" dirty="0" smtClean="0"/>
              <a:t>Modèles de calculs identique entre les clients</a:t>
            </a:r>
          </a:p>
          <a:p>
            <a:r>
              <a:rPr lang="fr-FR" dirty="0" smtClean="0"/>
              <a:t>Serveur possède souvent de meilleur capacité</a:t>
            </a:r>
          </a:p>
          <a:p>
            <a:pPr lvl="1"/>
            <a:r>
              <a:rPr lang="fr-FR" dirty="0" smtClean="0"/>
              <a:t>Possibilité de distribué les calculs sur des grappes de servers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548016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fr-FR" dirty="0" smtClean="0"/>
              <a:t>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71823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 est temps d’apprendre à Debugger vos applications de manière efficace</a:t>
            </a:r>
          </a:p>
          <a:p>
            <a:pPr lvl="1"/>
            <a:r>
              <a:rPr lang="fr-FR" dirty="0" smtClean="0"/>
              <a:t>Utiliser des outils de </a:t>
            </a:r>
            <a:r>
              <a:rPr lang="fr-FR" dirty="0" err="1" smtClean="0"/>
              <a:t>profiling</a:t>
            </a:r>
            <a:endParaRPr lang="fr-FR" dirty="0" smtClean="0"/>
          </a:p>
          <a:p>
            <a:pPr lvl="2"/>
            <a:r>
              <a:rPr lang="fr-FR" dirty="0" smtClean="0"/>
              <a:t>Ex: </a:t>
            </a:r>
            <a:r>
              <a:rPr lang="fr-FR" dirty="0" err="1" smtClean="0"/>
              <a:t>valgrind</a:t>
            </a:r>
            <a:r>
              <a:rPr lang="fr-FR" dirty="0" smtClean="0"/>
              <a:t>, gdb</a:t>
            </a:r>
          </a:p>
          <a:p>
            <a:pPr lvl="1"/>
            <a:r>
              <a:rPr lang="fr-FR" dirty="0" smtClean="0"/>
              <a:t>Mettre en place des routines de tests</a:t>
            </a:r>
          </a:p>
          <a:p>
            <a:pPr lvl="1"/>
            <a:r>
              <a:rPr lang="fr-FR" dirty="0" smtClean="0"/>
              <a:t>Mettre en place un mode </a:t>
            </a:r>
            <a:r>
              <a:rPr lang="fr-FR" dirty="0" err="1" smtClean="0"/>
              <a:t>debug</a:t>
            </a:r>
            <a:r>
              <a:rPr lang="fr-FR" dirty="0" smtClean="0"/>
              <a:t> et release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Détecter au plus tôt les erreurs</a:t>
            </a:r>
          </a:p>
          <a:p>
            <a:pPr lvl="1"/>
            <a:r>
              <a:rPr lang="fr-FR" dirty="0" smtClean="0"/>
              <a:t>Adopter un modèle de programmation MVC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73704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2755340" cy="502975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iostream</a:t>
            </a:r>
            <a:r>
              <a:rPr lang="fr-FR" dirty="0"/>
              <a:t>&gt;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namespace</a:t>
            </a:r>
            <a:r>
              <a:rPr lang="fr-FR" dirty="0"/>
              <a:t> </a:t>
            </a:r>
            <a:r>
              <a:rPr lang="fr-FR" dirty="0" err="1"/>
              <a:t>std</a:t>
            </a:r>
            <a:r>
              <a:rPr lang="fr-FR" dirty="0"/>
              <a:t>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main() {</a:t>
            </a:r>
          </a:p>
          <a:p>
            <a:pPr marL="0" indent="0">
              <a:buNone/>
            </a:pPr>
            <a:r>
              <a:rPr lang="es-ES_tradnl" dirty="0"/>
              <a:t>    </a:t>
            </a:r>
            <a:r>
              <a:rPr lang="es-ES_tradnl" dirty="0" err="1"/>
              <a:t>int</a:t>
            </a:r>
            <a:r>
              <a:rPr lang="es-ES_tradnl" dirty="0"/>
              <a:t> x = 5, y = 2;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es-ES_tradnl" dirty="0"/>
              <a:t>    x =3; y = 0;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is-IS" dirty="0"/>
              <a:t>    return 0;</a:t>
            </a:r>
          </a:p>
          <a:p>
            <a:pPr marL="0" indent="0">
              <a:buNone/>
            </a:pPr>
            <a:r>
              <a:rPr lang="is-IS" dirty="0"/>
              <a:t>  }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a, </a:t>
            </a:r>
            <a:r>
              <a:rPr lang="fr-FR" dirty="0" err="1"/>
              <a:t>int</a:t>
            </a:r>
            <a:r>
              <a:rPr lang="fr-FR" dirty="0"/>
              <a:t> b)</a:t>
            </a:r>
          </a:p>
          <a:p>
            <a:pPr marL="0" indent="0">
              <a:buNone/>
            </a:pPr>
            <a:r>
              <a:rPr lang="fr-FR" dirty="0"/>
              <a:t>  {</a:t>
            </a:r>
          </a:p>
          <a:p>
            <a:pPr marL="0" indent="0">
              <a:buNone/>
            </a:pPr>
            <a:r>
              <a:rPr lang="en-US" dirty="0"/>
              <a:t>    return a / b;</a:t>
            </a:r>
          </a:p>
          <a:p>
            <a:pPr marL="0" indent="0">
              <a:buNone/>
            </a:pPr>
            <a:r>
              <a:rPr lang="en-US" dirty="0"/>
              <a:t>  }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002334" y="1117756"/>
            <a:ext cx="4834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g++ -g </a:t>
            </a:r>
            <a:r>
              <a:rPr lang="fr-FR" dirty="0" err="1"/>
              <a:t>crash.cc</a:t>
            </a:r>
            <a:r>
              <a:rPr lang="fr-FR" dirty="0"/>
              <a:t> -o </a:t>
            </a:r>
            <a:r>
              <a:rPr lang="fr-FR" dirty="0" smtClean="0"/>
              <a:t>crash</a:t>
            </a:r>
          </a:p>
          <a:p>
            <a:endParaRPr lang="fr-FR" dirty="0" smtClean="0"/>
          </a:p>
          <a:p>
            <a:r>
              <a:rPr lang="fr-FR" dirty="0" smtClean="0"/>
              <a:t>Lors de l’</a:t>
            </a:r>
            <a:r>
              <a:rPr lang="fr-FR" dirty="0" err="1" smtClean="0"/>
              <a:t>éexecution</a:t>
            </a:r>
            <a:r>
              <a:rPr lang="fr-FR" dirty="0" smtClean="0"/>
              <a:t>:</a:t>
            </a:r>
          </a:p>
          <a:p>
            <a:r>
              <a:rPr lang="fr-FR" dirty="0" smtClean="0"/>
              <a:t>	</a:t>
            </a:r>
            <a:r>
              <a:rPr lang="fr-FR" dirty="0" err="1" smtClean="0"/>
              <a:t>Floating</a:t>
            </a:r>
            <a:r>
              <a:rPr lang="fr-FR" dirty="0" smtClean="0"/>
              <a:t> </a:t>
            </a:r>
            <a:r>
              <a:rPr lang="fr-FR" dirty="0"/>
              <a:t>point exception (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dumped</a:t>
            </a:r>
            <a:r>
              <a:rPr lang="fr-FR" dirty="0"/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924405" y="28573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968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Mémoire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98CD23-23F2-6042-B6A2-DB95A11E092D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15920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147204" y="710075"/>
            <a:ext cx="6879524" cy="470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gdb crash</a:t>
            </a:r>
          </a:p>
          <a:p>
            <a:r>
              <a:rPr lang="fr-FR" sz="1200" dirty="0"/>
              <a:t>    # Gdb </a:t>
            </a:r>
            <a:r>
              <a:rPr lang="fr-FR" sz="1200" dirty="0" err="1"/>
              <a:t>prints</a:t>
            </a:r>
            <a:r>
              <a:rPr lang="fr-FR" sz="1200" dirty="0"/>
              <a:t> </a:t>
            </a:r>
            <a:r>
              <a:rPr lang="fr-FR" sz="1200" dirty="0" err="1"/>
              <a:t>summary</a:t>
            </a:r>
            <a:r>
              <a:rPr lang="fr-FR" sz="1200" dirty="0"/>
              <a:t> information and </a:t>
            </a:r>
            <a:r>
              <a:rPr lang="fr-FR" sz="1200" dirty="0" err="1"/>
              <a:t>then</a:t>
            </a:r>
            <a:r>
              <a:rPr lang="fr-FR" sz="1200" dirty="0"/>
              <a:t> the (gdb) prompt</a:t>
            </a:r>
          </a:p>
          <a:p>
            <a:endParaRPr lang="fr-FR" sz="1200" dirty="0"/>
          </a:p>
          <a:p>
            <a:r>
              <a:rPr lang="fr-FR" sz="1200" dirty="0"/>
              <a:t>    (gdb) r</a:t>
            </a:r>
          </a:p>
          <a:p>
            <a:r>
              <a:rPr lang="fr-FR" sz="1200" dirty="0"/>
              <a:t>    Program </a:t>
            </a:r>
            <a:r>
              <a:rPr lang="fr-FR" sz="1200" dirty="0" err="1"/>
              <a:t>received</a:t>
            </a:r>
            <a:r>
              <a:rPr lang="fr-FR" sz="1200" dirty="0"/>
              <a:t> signal SIGFPE, </a:t>
            </a:r>
            <a:r>
              <a:rPr lang="fr-FR" sz="1200" dirty="0" err="1"/>
              <a:t>Arithmetic</a:t>
            </a:r>
            <a:r>
              <a:rPr lang="fr-FR" sz="1200" dirty="0"/>
              <a:t> exception.</a:t>
            </a:r>
          </a:p>
          <a:p>
            <a:r>
              <a:rPr lang="en-US" sz="1200" dirty="0"/>
              <a:t>    0x08048681 in </a:t>
            </a:r>
            <a:r>
              <a:rPr lang="en-US" sz="1200" dirty="0" err="1"/>
              <a:t>divint</a:t>
            </a:r>
            <a:r>
              <a:rPr lang="en-US" sz="1200" dirty="0"/>
              <a:t>(</a:t>
            </a:r>
            <a:r>
              <a:rPr lang="en-US" sz="1200" dirty="0" err="1"/>
              <a:t>int</a:t>
            </a:r>
            <a:r>
              <a:rPr lang="en-US" sz="1200" dirty="0"/>
              <a:t>, </a:t>
            </a:r>
            <a:r>
              <a:rPr lang="en-US" sz="1200" dirty="0" err="1"/>
              <a:t>int</a:t>
            </a:r>
            <a:r>
              <a:rPr lang="en-US" sz="1200" dirty="0"/>
              <a:t>) (a=3, b=0) at crash.cc:21</a:t>
            </a:r>
          </a:p>
          <a:p>
            <a:r>
              <a:rPr lang="en-US" sz="1200" dirty="0"/>
              <a:t>    21        return a / b;</a:t>
            </a:r>
          </a:p>
          <a:p>
            <a:r>
              <a:rPr lang="en-US" sz="1200" dirty="0"/>
              <a:t>    # 'r' runs the program inside the debugger</a:t>
            </a:r>
          </a:p>
          <a:p>
            <a:r>
              <a:rPr lang="en-US" sz="1200" dirty="0"/>
              <a:t>    # In this case the program crashed and </a:t>
            </a:r>
            <a:r>
              <a:rPr lang="en-US" sz="1200" dirty="0" err="1"/>
              <a:t>gdb</a:t>
            </a:r>
            <a:r>
              <a:rPr lang="en-US" sz="1200" dirty="0"/>
              <a:t> prints out some</a:t>
            </a:r>
          </a:p>
          <a:p>
            <a:r>
              <a:rPr lang="en-US" sz="1200" dirty="0"/>
              <a:t>    # relevant information.  In particular, it crashed trying</a:t>
            </a:r>
          </a:p>
          <a:p>
            <a:r>
              <a:rPr lang="en-US" sz="1200" dirty="0"/>
              <a:t>    # to execute line 21 of </a:t>
            </a:r>
            <a:r>
              <a:rPr lang="en-US" sz="1200" dirty="0" err="1"/>
              <a:t>crash.cc</a:t>
            </a:r>
            <a:r>
              <a:rPr lang="en-US" sz="1200" dirty="0"/>
              <a:t>.  The function parameters</a:t>
            </a:r>
          </a:p>
          <a:p>
            <a:r>
              <a:rPr lang="en-US" sz="1200" dirty="0"/>
              <a:t>    # 'a' and 'b' had values 3 and 0 respectively.</a:t>
            </a:r>
          </a:p>
          <a:p>
            <a:endParaRPr lang="en-US" sz="1200" dirty="0"/>
          </a:p>
          <a:p>
            <a:r>
              <a:rPr lang="en-US" sz="1200" dirty="0"/>
              <a:t>    (</a:t>
            </a:r>
            <a:r>
              <a:rPr lang="en-US" sz="1200" dirty="0" err="1"/>
              <a:t>gdb</a:t>
            </a:r>
            <a:r>
              <a:rPr lang="en-US" sz="1200" dirty="0"/>
              <a:t>) l</a:t>
            </a:r>
          </a:p>
          <a:p>
            <a:r>
              <a:rPr lang="en-US" sz="1200" dirty="0"/>
              <a:t>    # l is short for 'list'.  Useful for seeing the context of</a:t>
            </a:r>
          </a:p>
          <a:p>
            <a:r>
              <a:rPr lang="en-US" sz="1200" dirty="0"/>
              <a:t>    # the crash, lists code lines near around 21 of </a:t>
            </a:r>
            <a:r>
              <a:rPr lang="en-US" sz="1200" dirty="0" err="1"/>
              <a:t>crash.cc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    (</a:t>
            </a:r>
            <a:r>
              <a:rPr lang="en-US" sz="1200" dirty="0" err="1"/>
              <a:t>gdb</a:t>
            </a:r>
            <a:r>
              <a:rPr lang="en-US" sz="1200" dirty="0"/>
              <a:t>) where</a:t>
            </a:r>
          </a:p>
          <a:p>
            <a:r>
              <a:rPr lang="en-US" sz="1200" dirty="0"/>
              <a:t>    #0  0x08048681 in </a:t>
            </a:r>
            <a:r>
              <a:rPr lang="en-US" sz="1200" dirty="0" err="1"/>
              <a:t>divint</a:t>
            </a:r>
            <a:r>
              <a:rPr lang="en-US" sz="1200" dirty="0"/>
              <a:t>(</a:t>
            </a:r>
            <a:r>
              <a:rPr lang="en-US" sz="1200" dirty="0" err="1"/>
              <a:t>int</a:t>
            </a:r>
            <a:r>
              <a:rPr lang="en-US" sz="1200" dirty="0"/>
              <a:t>, </a:t>
            </a:r>
            <a:r>
              <a:rPr lang="en-US" sz="1200" dirty="0" err="1"/>
              <a:t>int</a:t>
            </a:r>
            <a:r>
              <a:rPr lang="en-US" sz="1200" dirty="0"/>
              <a:t>) (a=3, b=0) at crash.cc:21</a:t>
            </a:r>
          </a:p>
          <a:p>
            <a:r>
              <a:rPr lang="en-US" sz="1200" dirty="0"/>
              <a:t>    #1  0x08048654 in main () at crash.cc:13</a:t>
            </a:r>
          </a:p>
          <a:p>
            <a:r>
              <a:rPr lang="en-US" sz="1200" dirty="0"/>
              <a:t>    # Equivalent to '</a:t>
            </a:r>
            <a:r>
              <a:rPr lang="en-US" sz="1200" dirty="0" err="1"/>
              <a:t>bt</a:t>
            </a:r>
            <a:r>
              <a:rPr lang="en-US" sz="1200" dirty="0"/>
              <a:t>' or </a:t>
            </a:r>
            <a:r>
              <a:rPr lang="en-US" sz="1200" dirty="0" err="1"/>
              <a:t>backtrace</a:t>
            </a:r>
            <a:r>
              <a:rPr lang="en-US" sz="1200" dirty="0"/>
              <a:t>.  Produces what is known</a:t>
            </a:r>
          </a:p>
          <a:p>
            <a:r>
              <a:rPr lang="en-US" sz="1200" dirty="0"/>
              <a:t>    # as a 'stack trace'.  Read this as follows:  The crash occurred</a:t>
            </a:r>
          </a:p>
          <a:p>
            <a:r>
              <a:rPr lang="en-US" sz="1200" dirty="0"/>
              <a:t>    # in the function </a:t>
            </a:r>
            <a:r>
              <a:rPr lang="en-US" sz="1200" dirty="0" err="1"/>
              <a:t>divint</a:t>
            </a:r>
            <a:r>
              <a:rPr lang="en-US" sz="1200" dirty="0"/>
              <a:t> at line 21 of </a:t>
            </a:r>
            <a:r>
              <a:rPr lang="en-US" sz="1200" dirty="0" err="1"/>
              <a:t>crash.cc</a:t>
            </a:r>
            <a:r>
              <a:rPr lang="en-US" sz="1200" dirty="0"/>
              <a:t>.  This, in turn,</a:t>
            </a:r>
          </a:p>
          <a:p>
            <a:r>
              <a:rPr lang="en-US" sz="1200" dirty="0"/>
              <a:t>    # was called from the function main at line 13 of </a:t>
            </a:r>
            <a:r>
              <a:rPr lang="en-US" sz="1200" dirty="0" err="1"/>
              <a:t>crash.cc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322521" y="710075"/>
            <a:ext cx="482147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(</a:t>
            </a:r>
            <a:r>
              <a:rPr lang="en-US" sz="1200" dirty="0" err="1"/>
              <a:t>gdb</a:t>
            </a:r>
            <a:r>
              <a:rPr lang="en-US" sz="1200" dirty="0"/>
              <a:t>) up</a:t>
            </a:r>
          </a:p>
          <a:p>
            <a:r>
              <a:rPr lang="en-US" sz="1200" dirty="0"/>
              <a:t>    # Move from the default level '0' of the stack trace up one level</a:t>
            </a:r>
          </a:p>
          <a:p>
            <a:r>
              <a:rPr lang="it-IT" sz="1200" dirty="0"/>
              <a:t>    # to </a:t>
            </a:r>
            <a:r>
              <a:rPr lang="it-IT" sz="1200" dirty="0" err="1"/>
              <a:t>level</a:t>
            </a:r>
            <a:r>
              <a:rPr lang="it-IT" sz="1200" dirty="0"/>
              <a:t> 1.</a:t>
            </a:r>
          </a:p>
          <a:p>
            <a:endParaRPr lang="it-IT" sz="1200" dirty="0"/>
          </a:p>
          <a:p>
            <a:r>
              <a:rPr lang="it-IT" sz="1200" dirty="0"/>
              <a:t>    (</a:t>
            </a:r>
            <a:r>
              <a:rPr lang="it-IT" sz="1200" dirty="0" err="1"/>
              <a:t>gdb</a:t>
            </a:r>
            <a:r>
              <a:rPr lang="it-IT" sz="1200" dirty="0"/>
              <a:t>) list</a:t>
            </a:r>
          </a:p>
          <a:p>
            <a:r>
              <a:rPr lang="it-IT" sz="1200" dirty="0"/>
              <a:t>    # list </a:t>
            </a:r>
            <a:r>
              <a:rPr lang="it-IT" sz="1200" dirty="0" err="1"/>
              <a:t>now</a:t>
            </a:r>
            <a:r>
              <a:rPr lang="it-IT" sz="1200" dirty="0"/>
              <a:t> </a:t>
            </a:r>
            <a:r>
              <a:rPr lang="it-IT" sz="1200" dirty="0" err="1"/>
              <a:t>lists</a:t>
            </a:r>
            <a:r>
              <a:rPr lang="it-IT" sz="1200" dirty="0"/>
              <a:t> the code </a:t>
            </a:r>
            <a:r>
              <a:rPr lang="it-IT" sz="1200" dirty="0" err="1"/>
              <a:t>lines</a:t>
            </a:r>
            <a:r>
              <a:rPr lang="it-IT" sz="1200" dirty="0"/>
              <a:t> </a:t>
            </a:r>
            <a:r>
              <a:rPr lang="it-IT" sz="1200" dirty="0" err="1"/>
              <a:t>near</a:t>
            </a:r>
            <a:r>
              <a:rPr lang="it-IT" sz="1200" dirty="0"/>
              <a:t> line 13 of </a:t>
            </a:r>
            <a:r>
              <a:rPr lang="it-IT" sz="1200" dirty="0" err="1"/>
              <a:t>crash.cc</a:t>
            </a:r>
            <a:endParaRPr lang="it-IT" sz="1200" dirty="0"/>
          </a:p>
          <a:p>
            <a:endParaRPr lang="it-IT" sz="1200" dirty="0"/>
          </a:p>
          <a:p>
            <a:r>
              <a:rPr lang="it-IT" sz="1200" dirty="0"/>
              <a:t>    (</a:t>
            </a:r>
            <a:r>
              <a:rPr lang="it-IT" sz="1200" dirty="0" err="1"/>
              <a:t>gdb</a:t>
            </a:r>
            <a:r>
              <a:rPr lang="it-IT" sz="1200" dirty="0"/>
              <a:t>) </a:t>
            </a:r>
            <a:r>
              <a:rPr lang="it-IT" sz="1200" dirty="0" err="1"/>
              <a:t>p</a:t>
            </a:r>
            <a:r>
              <a:rPr lang="it-IT" sz="1200" dirty="0"/>
              <a:t> x</a:t>
            </a:r>
          </a:p>
          <a:p>
            <a:r>
              <a:rPr lang="it-IT" sz="1200" dirty="0"/>
              <a:t>    # </a:t>
            </a:r>
            <a:r>
              <a:rPr lang="it-IT" sz="1200" dirty="0" err="1"/>
              <a:t>print</a:t>
            </a:r>
            <a:r>
              <a:rPr lang="it-IT" sz="1200" dirty="0"/>
              <a:t> the </a:t>
            </a:r>
            <a:r>
              <a:rPr lang="it-IT" sz="1200" dirty="0" err="1"/>
              <a:t>value</a:t>
            </a:r>
            <a:r>
              <a:rPr lang="it-IT" sz="1200" dirty="0"/>
              <a:t> of the </a:t>
            </a:r>
            <a:r>
              <a:rPr lang="it-IT" sz="1200" dirty="0" err="1"/>
              <a:t>local</a:t>
            </a:r>
            <a:r>
              <a:rPr lang="it-IT" sz="1200" dirty="0"/>
              <a:t> (to </a:t>
            </a:r>
            <a:r>
              <a:rPr lang="it-IT" sz="1200" dirty="0" err="1"/>
              <a:t>main</a:t>
            </a:r>
            <a:r>
              <a:rPr lang="it-IT" sz="1200" dirty="0"/>
              <a:t>) </a:t>
            </a:r>
            <a:r>
              <a:rPr lang="it-IT" sz="1200" dirty="0" err="1"/>
              <a:t>variable</a:t>
            </a:r>
            <a:r>
              <a:rPr lang="it-IT" sz="1200" dirty="0"/>
              <a:t> x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3276787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 vous faudra mettre en place des tests unitaires:</a:t>
            </a:r>
          </a:p>
          <a:p>
            <a:pPr lvl="1"/>
            <a:r>
              <a:rPr lang="fr-FR" dirty="0" smtClean="0"/>
              <a:t>Procédure permettant de vérifier le bon fonctionnement d’une partie du code</a:t>
            </a:r>
          </a:p>
          <a:p>
            <a:pPr lvl="1"/>
            <a:endParaRPr lang="fr-FR" dirty="0"/>
          </a:p>
          <a:p>
            <a:r>
              <a:rPr lang="fr-FR" dirty="0" smtClean="0"/>
              <a:t>Des api pour vous aider …</a:t>
            </a:r>
          </a:p>
          <a:p>
            <a:pPr lvl="1"/>
            <a:r>
              <a:rPr lang="fr-FR" dirty="0" err="1" smtClean="0"/>
              <a:t>cppTest</a:t>
            </a:r>
            <a:endParaRPr lang="fr-FR" dirty="0" smtClean="0"/>
          </a:p>
          <a:p>
            <a:pPr lvl="1"/>
            <a:r>
              <a:rPr lang="fr-FR" dirty="0" err="1" smtClean="0"/>
              <a:t>Qt</a:t>
            </a:r>
            <a:endParaRPr lang="fr-FR" dirty="0" smtClean="0"/>
          </a:p>
          <a:p>
            <a:pPr lvl="2"/>
            <a:r>
              <a:rPr lang="fr-FR" dirty="0" smtClean="0"/>
              <a:t>Par </a:t>
            </a:r>
            <a:r>
              <a:rPr lang="fr-FR" dirty="0"/>
              <a:t>ex: </a:t>
            </a:r>
            <a:r>
              <a:rPr lang="fr-FR" dirty="0" err="1"/>
              <a:t>QtTest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3763975" y="4645000"/>
            <a:ext cx="53800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</a:t>
            </a:r>
            <a:r>
              <a:rPr lang="fr-FR" dirty="0" err="1"/>
              <a:t>TestQString</a:t>
            </a:r>
            <a:r>
              <a:rPr lang="fr-FR" dirty="0"/>
              <a:t>::</a:t>
            </a:r>
            <a:r>
              <a:rPr lang="fr-FR" dirty="0" err="1"/>
              <a:t>toUpper</a:t>
            </a:r>
            <a:r>
              <a:rPr lang="fr-FR" dirty="0"/>
              <a:t>()</a:t>
            </a:r>
          </a:p>
          <a:p>
            <a:r>
              <a:rPr lang="fr-FR" dirty="0"/>
              <a:t> {</a:t>
            </a:r>
          </a:p>
          <a:p>
            <a:r>
              <a:rPr lang="fr-FR" dirty="0"/>
              <a:t>     </a:t>
            </a:r>
            <a:r>
              <a:rPr lang="fr-FR" dirty="0" err="1"/>
              <a:t>QString</a:t>
            </a:r>
            <a:r>
              <a:rPr lang="fr-FR" dirty="0"/>
              <a:t> </a:t>
            </a:r>
            <a:r>
              <a:rPr lang="fr-FR" dirty="0" err="1"/>
              <a:t>str</a:t>
            </a:r>
            <a:r>
              <a:rPr lang="fr-FR" dirty="0"/>
              <a:t> = "Hello";</a:t>
            </a:r>
          </a:p>
          <a:p>
            <a:r>
              <a:rPr lang="fr-FR" dirty="0"/>
              <a:t>     QCOMPARE(</a:t>
            </a:r>
            <a:r>
              <a:rPr lang="fr-FR" dirty="0" err="1"/>
              <a:t>str.toUpper</a:t>
            </a:r>
            <a:r>
              <a:rPr lang="fr-FR" dirty="0"/>
              <a:t>(), </a:t>
            </a:r>
            <a:r>
              <a:rPr lang="fr-FR" dirty="0" err="1"/>
              <a:t>QString</a:t>
            </a:r>
            <a:r>
              <a:rPr lang="fr-FR" dirty="0"/>
              <a:t>("HELLO"));</a:t>
            </a:r>
          </a:p>
          <a:p>
            <a:r>
              <a:rPr lang="fr-FR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939172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Avant le TP ..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3003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source d’inspiration pour vous</a:t>
            </a:r>
          </a:p>
          <a:p>
            <a:endParaRPr lang="fr-FR" dirty="0"/>
          </a:p>
          <a:p>
            <a:r>
              <a:rPr lang="fr-FR" dirty="0" smtClean="0"/>
              <a:t>Des exemples de Game </a:t>
            </a:r>
            <a:r>
              <a:rPr lang="fr-FR" dirty="0" err="1" smtClean="0"/>
              <a:t>Engine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Unity</a:t>
            </a:r>
            <a:r>
              <a:rPr lang="fr-FR" dirty="0" smtClean="0"/>
              <a:t> 3D (</a:t>
            </a:r>
            <a:r>
              <a:rPr lang="fr-FR" dirty="0" err="1" smtClean="0"/>
              <a:t>cf</a:t>
            </a:r>
            <a:r>
              <a:rPr lang="fr-FR" dirty="0" smtClean="0"/>
              <a:t> le cours de ce matin)</a:t>
            </a:r>
          </a:p>
          <a:p>
            <a:pPr lvl="1"/>
            <a:r>
              <a:rPr lang="fr-FR" dirty="0" smtClean="0"/>
              <a:t>Ogre3D</a:t>
            </a:r>
          </a:p>
          <a:p>
            <a:pPr lvl="1"/>
            <a:r>
              <a:rPr lang="fr-FR" dirty="0" smtClean="0"/>
              <a:t>XNA</a:t>
            </a:r>
          </a:p>
          <a:p>
            <a:pPr lvl="1"/>
            <a:r>
              <a:rPr lang="fr-FR" dirty="0" err="1" smtClean="0"/>
              <a:t>Unreal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Quake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Cry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8064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Ogre 3D</a:t>
            </a:r>
          </a:p>
          <a:p>
            <a:pPr lvl="1"/>
            <a:r>
              <a:rPr lang="fr-FR" dirty="0" smtClean="0"/>
              <a:t>OO interface en C++</a:t>
            </a:r>
          </a:p>
          <a:p>
            <a:pPr lvl="1"/>
            <a:r>
              <a:rPr lang="fr-FR" dirty="0" smtClean="0"/>
              <a:t>Un Framework extensible</a:t>
            </a:r>
          </a:p>
          <a:p>
            <a:pPr lvl="1"/>
            <a:r>
              <a:rPr lang="fr-FR" dirty="0" smtClean="0"/>
              <a:t>Un moteur haute performance</a:t>
            </a:r>
          </a:p>
          <a:p>
            <a:pPr lvl="1"/>
            <a:r>
              <a:rPr lang="fr-FR" dirty="0" smtClean="0"/>
              <a:t>Multi plateforme</a:t>
            </a:r>
          </a:p>
          <a:p>
            <a:pPr lvl="1"/>
            <a:r>
              <a:rPr lang="fr-FR" dirty="0" smtClean="0"/>
              <a:t>D3D et OpenGL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Contient:</a:t>
            </a:r>
          </a:p>
          <a:p>
            <a:pPr lvl="2"/>
            <a:r>
              <a:rPr lang="fr-FR" dirty="0" smtClean="0"/>
              <a:t>Un gestionnaire de scène</a:t>
            </a:r>
          </a:p>
          <a:p>
            <a:pPr lvl="2"/>
            <a:r>
              <a:rPr lang="fr-FR" dirty="0" smtClean="0"/>
              <a:t>Un gestionnaire de ressources</a:t>
            </a:r>
          </a:p>
          <a:p>
            <a:pPr lvl="2"/>
            <a:r>
              <a:rPr lang="fr-FR" dirty="0" smtClean="0"/>
              <a:t>Un gestionnaire d’animation</a:t>
            </a:r>
          </a:p>
          <a:p>
            <a:pPr lvl="2"/>
            <a:r>
              <a:rPr lang="fr-FR" dirty="0" smtClean="0"/>
              <a:t>Un gestionnaire de rendu</a:t>
            </a:r>
          </a:p>
          <a:p>
            <a:pPr lvl="2"/>
            <a:r>
              <a:rPr lang="fr-FR" dirty="0" smtClean="0"/>
              <a:t>Des extensions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90" y="1096412"/>
            <a:ext cx="3454400" cy="25908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10" y="3983040"/>
            <a:ext cx="3557444" cy="23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XNA</a:t>
            </a:r>
          </a:p>
          <a:p>
            <a:pPr lvl="1"/>
            <a:r>
              <a:rPr lang="fr-FR" dirty="0" smtClean="0"/>
              <a:t>Moteur de jeu en C# </a:t>
            </a:r>
          </a:p>
          <a:p>
            <a:pPr lvl="1"/>
            <a:r>
              <a:rPr lang="fr-FR" dirty="0" smtClean="0"/>
              <a:t>Support de DirectX</a:t>
            </a:r>
          </a:p>
          <a:p>
            <a:pPr lvl="1"/>
            <a:r>
              <a:rPr lang="fr-FR" dirty="0" smtClean="0"/>
              <a:t>Windows, Xbox</a:t>
            </a:r>
          </a:p>
          <a:p>
            <a:pPr lvl="1"/>
            <a:endParaRPr lang="fr-FR" dirty="0"/>
          </a:p>
          <a:p>
            <a:r>
              <a:rPr lang="fr-FR" dirty="0"/>
              <a:t>Contient:</a:t>
            </a:r>
          </a:p>
          <a:p>
            <a:pPr lvl="1"/>
            <a:r>
              <a:rPr lang="fr-FR" dirty="0" smtClean="0"/>
              <a:t>Les classes de bases pour un jeu</a:t>
            </a:r>
          </a:p>
          <a:p>
            <a:pPr lvl="1"/>
            <a:r>
              <a:rPr lang="fr-FR" dirty="0" smtClean="0"/>
              <a:t>Un gestionnaire audio</a:t>
            </a:r>
          </a:p>
          <a:p>
            <a:pPr lvl="1"/>
            <a:r>
              <a:rPr lang="fr-FR" dirty="0" smtClean="0"/>
              <a:t>Des fonction graphiques 2D 3D</a:t>
            </a:r>
          </a:p>
          <a:p>
            <a:pPr lvl="1"/>
            <a:r>
              <a:rPr lang="fr-FR" dirty="0" smtClean="0"/>
              <a:t>La gestion de </a:t>
            </a:r>
            <a:r>
              <a:rPr lang="fr-FR" dirty="0" err="1" smtClean="0"/>
              <a:t>devices</a:t>
            </a:r>
            <a:r>
              <a:rPr lang="fr-FR" dirty="0" smtClean="0"/>
              <a:t> (manette </a:t>
            </a:r>
            <a:r>
              <a:rPr lang="fr-FR" dirty="0" err="1" smtClean="0"/>
              <a:t>xbox</a:t>
            </a:r>
            <a:r>
              <a:rPr lang="fr-FR" dirty="0" smtClean="0"/>
              <a:t>, clavier)</a:t>
            </a:r>
          </a:p>
          <a:p>
            <a:pPr lvl="1"/>
            <a:r>
              <a:rPr lang="fr-FR" dirty="0" smtClean="0"/>
              <a:t>Gestionnaire de ressources</a:t>
            </a:r>
          </a:p>
          <a:p>
            <a:pPr lvl="1"/>
            <a:r>
              <a:rPr lang="fr-FR" dirty="0" smtClean="0"/>
              <a:t>Gestionnaire de scène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69" y="1096412"/>
            <a:ext cx="3429945" cy="192227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9351"/>
          <a:stretch/>
        </p:blipFill>
        <p:spPr>
          <a:xfrm>
            <a:off x="6427907" y="3196800"/>
            <a:ext cx="2537073" cy="2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8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err="1" smtClean="0"/>
              <a:t>Unreal</a:t>
            </a:r>
            <a:r>
              <a:rPr lang="fr-FR" sz="2000" dirty="0" smtClean="0"/>
              <a:t> </a:t>
            </a:r>
            <a:r>
              <a:rPr lang="fr-FR" sz="2000" dirty="0" err="1" smtClean="0"/>
              <a:t>engine</a:t>
            </a:r>
            <a:endParaRPr lang="fr-FR" sz="2000" dirty="0" smtClean="0"/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Des outils :</a:t>
            </a:r>
          </a:p>
          <a:p>
            <a:pPr lvl="1"/>
            <a:r>
              <a:rPr lang="fr-FR" sz="1800" dirty="0" err="1" smtClean="0"/>
              <a:t>UnrealEd</a:t>
            </a:r>
            <a:r>
              <a:rPr lang="fr-FR" sz="1800" dirty="0" smtClean="0"/>
              <a:t>, l'éditeur de jeu de </a:t>
            </a:r>
            <a:r>
              <a:rPr lang="fr-FR" sz="1800" dirty="0" err="1" smtClean="0"/>
              <a:t>Unreal</a:t>
            </a:r>
            <a:r>
              <a:rPr lang="fr-FR" sz="1800" dirty="0" smtClean="0"/>
              <a:t> </a:t>
            </a:r>
            <a:r>
              <a:rPr lang="fr-FR" sz="1800" dirty="0" err="1" smtClean="0"/>
              <a:t>Engine</a:t>
            </a:r>
            <a:r>
              <a:rPr lang="fr-FR" sz="1800" dirty="0" smtClean="0"/>
              <a:t> 3 ;</a:t>
            </a:r>
          </a:p>
          <a:p>
            <a:pPr lvl="1"/>
            <a:r>
              <a:rPr lang="fr-FR" sz="1800" dirty="0" err="1" smtClean="0"/>
              <a:t>Unreal</a:t>
            </a:r>
            <a:r>
              <a:rPr lang="fr-FR" sz="1800" dirty="0" smtClean="0"/>
              <a:t> </a:t>
            </a:r>
            <a:r>
              <a:rPr lang="fr-FR" sz="1800" dirty="0" err="1" smtClean="0"/>
              <a:t>Kismet</a:t>
            </a:r>
            <a:r>
              <a:rPr lang="fr-FR" sz="1800" dirty="0" smtClean="0"/>
              <a:t>, éditeur de scripts (en </a:t>
            </a:r>
            <a:r>
              <a:rPr lang="fr-FR" sz="1800" dirty="0" err="1" smtClean="0"/>
              <a:t>Flowgraph</a:t>
            </a:r>
            <a:r>
              <a:rPr lang="fr-FR" sz="1800" dirty="0" smtClean="0"/>
              <a:t>) ;</a:t>
            </a:r>
          </a:p>
          <a:p>
            <a:pPr lvl="1"/>
            <a:r>
              <a:rPr lang="fr-FR" sz="1800" dirty="0" err="1" smtClean="0"/>
              <a:t>Unreal</a:t>
            </a:r>
            <a:r>
              <a:rPr lang="fr-FR" sz="1800" dirty="0" smtClean="0"/>
              <a:t> </a:t>
            </a:r>
            <a:r>
              <a:rPr lang="fr-FR" sz="1800" dirty="0" err="1"/>
              <a:t>PhAT</a:t>
            </a:r>
            <a:r>
              <a:rPr lang="fr-FR" sz="1800" dirty="0"/>
              <a:t>, éditeur pour la physique dans le jeu (collisions, </a:t>
            </a:r>
            <a:r>
              <a:rPr lang="fr-FR" sz="1800" dirty="0" err="1"/>
              <a:t>ragdolls</a:t>
            </a:r>
            <a:r>
              <a:rPr lang="fr-FR" sz="1800" dirty="0"/>
              <a:t> </a:t>
            </a:r>
            <a:r>
              <a:rPr lang="fr-FR" sz="1800" dirty="0" err="1"/>
              <a:t>etc</a:t>
            </a:r>
            <a:r>
              <a:rPr lang="fr-FR" sz="1800" dirty="0"/>
              <a:t>) ;</a:t>
            </a:r>
          </a:p>
          <a:p>
            <a:pPr lvl="1"/>
            <a:r>
              <a:rPr lang="fr-FR" sz="1800" dirty="0" err="1"/>
              <a:t>Unreal</a:t>
            </a:r>
            <a:r>
              <a:rPr lang="fr-FR" sz="1800" dirty="0"/>
              <a:t> </a:t>
            </a:r>
            <a:r>
              <a:rPr lang="fr-FR" sz="1800" dirty="0" err="1"/>
              <a:t>Matinee</a:t>
            </a:r>
            <a:r>
              <a:rPr lang="fr-FR" sz="1800" dirty="0"/>
              <a:t>, éditeur de cinématiques ;</a:t>
            </a:r>
          </a:p>
          <a:p>
            <a:pPr lvl="1"/>
            <a:r>
              <a:rPr lang="fr-FR" sz="1800" dirty="0" err="1"/>
              <a:t>Unreal</a:t>
            </a:r>
            <a:r>
              <a:rPr lang="fr-FR" sz="1800" dirty="0"/>
              <a:t> </a:t>
            </a:r>
            <a:r>
              <a:rPr lang="fr-FR" sz="1800" dirty="0" err="1"/>
              <a:t>Swarm</a:t>
            </a:r>
            <a:r>
              <a:rPr lang="fr-FR" sz="1800" dirty="0"/>
              <a:t>, pour la distribution de calculs ;</a:t>
            </a:r>
          </a:p>
          <a:p>
            <a:pPr lvl="1"/>
            <a:r>
              <a:rPr lang="fr-FR" sz="1800" dirty="0"/>
              <a:t>L'éditeur </a:t>
            </a:r>
            <a:r>
              <a:rPr lang="fr-FR" sz="1800" dirty="0" err="1"/>
              <a:t>SpeedTree</a:t>
            </a:r>
            <a:r>
              <a:rPr lang="fr-FR" sz="1800" dirty="0"/>
              <a:t>, pour créer arbres, feuilles, herbes </a:t>
            </a:r>
            <a:r>
              <a:rPr lang="fr-FR" sz="1800" dirty="0" err="1"/>
              <a:t>etc</a:t>
            </a:r>
            <a:r>
              <a:rPr lang="fr-FR" sz="1800" dirty="0"/>
              <a:t> ;</a:t>
            </a:r>
          </a:p>
          <a:p>
            <a:pPr lvl="1"/>
            <a:r>
              <a:rPr lang="fr-FR" sz="1800" dirty="0" err="1"/>
              <a:t>FaceFX</a:t>
            </a:r>
            <a:r>
              <a:rPr lang="fr-FR" sz="1800" dirty="0"/>
              <a:t>, pour l'animation des visages</a:t>
            </a:r>
            <a:r>
              <a:rPr lang="fr-FR" sz="1800" dirty="0" smtClean="0"/>
              <a:t>.</a:t>
            </a:r>
          </a:p>
          <a:p>
            <a:pPr lvl="1"/>
            <a:endParaRPr lang="fr-FR" sz="1800" dirty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15" y="830539"/>
            <a:ext cx="4267992" cy="13857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12" y="4602800"/>
            <a:ext cx="3645936" cy="17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63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Et ….</a:t>
            </a:r>
          </a:p>
          <a:p>
            <a:r>
              <a:rPr lang="fr-FR" dirty="0" smtClean="0"/>
              <a:t>Maintenant …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Vous pouvez réaliser votre dernier commit pour le TP précédent.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17362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TP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98135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mettre en place plusieurs stratégies:</a:t>
            </a:r>
          </a:p>
          <a:p>
            <a:pPr lvl="1"/>
            <a:r>
              <a:rPr lang="fr-FR" dirty="0" smtClean="0"/>
              <a:t>Allouer des pools mémoires de tailles maitrisé</a:t>
            </a:r>
          </a:p>
          <a:p>
            <a:pPr lvl="2"/>
            <a:r>
              <a:rPr lang="fr-FR" dirty="0" smtClean="0"/>
              <a:t>Eviter l’allocation multiple de petits éléments.</a:t>
            </a:r>
          </a:p>
          <a:p>
            <a:pPr lvl="2"/>
            <a:r>
              <a:rPr lang="fr-FR" dirty="0" smtClean="0"/>
              <a:t>Favoriser la réduction du nombre d’allocation</a:t>
            </a:r>
          </a:p>
          <a:p>
            <a:pPr lvl="1"/>
            <a:r>
              <a:rPr lang="fr-FR" dirty="0" smtClean="0"/>
              <a:t>Mettre en place une gestion efficace de la mémoire</a:t>
            </a:r>
          </a:p>
          <a:p>
            <a:pPr lvl="2"/>
            <a:r>
              <a:rPr lang="fr-FR" dirty="0" smtClean="0"/>
              <a:t>Eviter la fragmentation de l’information</a:t>
            </a:r>
          </a:p>
          <a:p>
            <a:pPr lvl="2"/>
            <a:r>
              <a:rPr lang="fr-FR" dirty="0" smtClean="0"/>
              <a:t>Evaluer les capacités de la mémoire de la machine cible</a:t>
            </a:r>
          </a:p>
          <a:p>
            <a:pPr lvl="1"/>
            <a:r>
              <a:rPr lang="fr-FR" dirty="0" smtClean="0"/>
              <a:t>Surveiller les fuites mémoire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5ADDA0-C505-5E4D-9800-9D508EB055D1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40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Les opérations d’écriture et lectures en mémoire ont un coup.</a:t>
            </a:r>
          </a:p>
          <a:p>
            <a:pPr lvl="1" algn="just"/>
            <a:r>
              <a:rPr lang="fr-FR" dirty="0" smtClean="0"/>
              <a:t>Une évolution des architectures (32bits, 64 bits, …)</a:t>
            </a:r>
          </a:p>
          <a:p>
            <a:pPr lvl="1" algn="just"/>
            <a:r>
              <a:rPr lang="fr-FR" dirty="0" smtClean="0"/>
              <a:t>Evaluer la meilleur solution entre :</a:t>
            </a:r>
          </a:p>
          <a:p>
            <a:pPr lvl="2" algn="just"/>
            <a:r>
              <a:rPr lang="fr-FR" dirty="0" smtClean="0"/>
              <a:t>Entier</a:t>
            </a:r>
          </a:p>
          <a:p>
            <a:pPr lvl="2" algn="just"/>
            <a:r>
              <a:rPr lang="fr-FR" dirty="0" err="1" smtClean="0"/>
              <a:t>Float</a:t>
            </a:r>
            <a:endParaRPr lang="fr-FR" dirty="0" smtClean="0"/>
          </a:p>
          <a:p>
            <a:pPr lvl="2" algn="just"/>
            <a:r>
              <a:rPr lang="fr-FR" dirty="0" smtClean="0"/>
              <a:t>Double</a:t>
            </a:r>
          </a:p>
          <a:p>
            <a:pPr lvl="2" algn="just"/>
            <a:r>
              <a:rPr lang="fr-FR" dirty="0" smtClean="0"/>
              <a:t>…</a:t>
            </a:r>
          </a:p>
          <a:p>
            <a:pPr lvl="1" algn="just"/>
            <a:r>
              <a:rPr lang="fr-FR" dirty="0" smtClean="0"/>
              <a:t>Ne pas surconsommer en mémoire</a:t>
            </a:r>
          </a:p>
          <a:p>
            <a:pPr lvl="1" algn="just"/>
            <a:r>
              <a:rPr lang="fr-FR" dirty="0" smtClean="0"/>
              <a:t>Réutiliser les bits non utile</a:t>
            </a:r>
          </a:p>
          <a:p>
            <a:pPr lvl="1" algn="just"/>
            <a:r>
              <a:rPr lang="fr-FR" dirty="0" smtClean="0"/>
              <a:t>Réutiliser la mémoire déjà alloué</a:t>
            </a:r>
          </a:p>
          <a:p>
            <a:pPr lvl="1" algn="just"/>
            <a:r>
              <a:rPr lang="fr-FR" dirty="0" smtClean="0"/>
              <a:t>Virgule fixe vs Virgule flottante</a:t>
            </a:r>
          </a:p>
          <a:p>
            <a:pPr lvl="1" algn="just"/>
            <a:r>
              <a:rPr lang="fr-FR" dirty="0" smtClean="0"/>
              <a:t>Précision des calculs (options compilateur, choix de la donnée)</a:t>
            </a:r>
          </a:p>
          <a:p>
            <a:pPr lvl="1" algn="just"/>
            <a:endParaRPr lang="fr-FR" dirty="0" smtClean="0"/>
          </a:p>
          <a:p>
            <a:pPr lvl="1" algn="just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E88A69-778C-5F4A-9349-2E1797108619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28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fr-FR" dirty="0" smtClean="0"/>
              <a:t>La localisation de la donnée est un point critique.</a:t>
            </a:r>
          </a:p>
          <a:p>
            <a:pPr algn="just"/>
            <a:r>
              <a:rPr lang="fr-FR" dirty="0" smtClean="0"/>
              <a:t>Souvent une structure de données moins adapté à l’humain est plus efficace.</a:t>
            </a:r>
          </a:p>
          <a:p>
            <a:pPr lvl="1" algn="just"/>
            <a:r>
              <a:rPr lang="fr-FR" dirty="0" smtClean="0"/>
              <a:t>Privilège des structure de données SOA </a:t>
            </a:r>
          </a:p>
          <a:p>
            <a:pPr marL="914400" lvl="2" indent="0" algn="just">
              <a:buNone/>
            </a:pPr>
            <a:r>
              <a:rPr lang="fr-FR" dirty="0" smtClean="0"/>
              <a:t>(Structure Of </a:t>
            </a:r>
            <a:r>
              <a:rPr lang="fr-FR" dirty="0" err="1" smtClean="0"/>
              <a:t>Array</a:t>
            </a:r>
            <a:r>
              <a:rPr lang="fr-FR" dirty="0" smtClean="0"/>
              <a:t>)</a:t>
            </a:r>
          </a:p>
          <a:p>
            <a:pPr lvl="1" algn="just"/>
            <a:r>
              <a:rPr lang="fr-FR" dirty="0" smtClean="0"/>
              <a:t>Eviter les données structurés en AOS</a:t>
            </a:r>
          </a:p>
          <a:p>
            <a:pPr marL="914400" lvl="2" indent="0" algn="just">
              <a:buNone/>
            </a:pPr>
            <a:r>
              <a:rPr lang="fr-FR" dirty="0" smtClean="0"/>
              <a:t>(</a:t>
            </a:r>
            <a:r>
              <a:rPr lang="fr-FR" dirty="0" err="1" smtClean="0"/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Strcuture</a:t>
            </a:r>
            <a:r>
              <a:rPr lang="fr-FR" dirty="0" smtClean="0"/>
              <a:t>)</a:t>
            </a:r>
          </a:p>
          <a:p>
            <a:pPr marL="914400" lvl="2" indent="0" algn="just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{</a:t>
            </a:r>
          </a:p>
          <a:p>
            <a:pPr marL="0" indent="0">
              <a:buNone/>
            </a:pPr>
            <a:r>
              <a:rPr lang="nl-NL" dirty="0"/>
              <a:t>    uint8_t r, g, b;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AoS</a:t>
            </a:r>
            <a:r>
              <a:rPr lang="nl-NL" dirty="0"/>
              <a:t>[N];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struct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uint8_t r[N];</a:t>
            </a:r>
          </a:p>
          <a:p>
            <a:pPr marL="0" indent="0">
              <a:buNone/>
            </a:pPr>
            <a:r>
              <a:rPr lang="nl-NL" dirty="0"/>
              <a:t>    uint8_t g[N];</a:t>
            </a:r>
          </a:p>
          <a:p>
            <a:pPr marL="0" indent="0">
              <a:buNone/>
            </a:pPr>
            <a:r>
              <a:rPr lang="nl-NL" dirty="0"/>
              <a:t>    uint8_t b[N];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SoA</a:t>
            </a:r>
            <a:r>
              <a:rPr lang="nl-NL" dirty="0"/>
              <a:t>;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E2E4B7-BB8A-A342-9341-BD5B9285132C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67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SOA mieux adapté pour utilisé la vectorisation</a:t>
            </a:r>
          </a:p>
          <a:p>
            <a:endParaRPr lang="fr-FR" dirty="0"/>
          </a:p>
          <a:p>
            <a:r>
              <a:rPr lang="fr-FR" dirty="0" smtClean="0"/>
              <a:t>Des compilateurs qui auto-</a:t>
            </a:r>
            <a:r>
              <a:rPr lang="fr-FR" dirty="0" err="1" smtClean="0"/>
              <a:t>vectorisent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Un gain de temps de chargement dans le pipelines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006" y="4121314"/>
            <a:ext cx="3751676" cy="218743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888BE4-F9AD-C642-AE0C-CFED467A6FF8}" type="datetime1">
              <a:rPr lang="fr-FR" smtClean="0"/>
              <a:t>13/09/15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9453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</TotalTime>
  <Words>4680</Words>
  <Application>Microsoft Macintosh PowerPoint</Application>
  <PresentationFormat>Présentation à l'écran (4:3)</PresentationFormat>
  <Paragraphs>991</Paragraphs>
  <Slides>58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59" baseType="lpstr">
      <vt:lpstr>Thème Office</vt:lpstr>
      <vt:lpstr>GMIN 317 – Moteur de Jeux Game Engine 2 – Optimisations Université Montpellier 2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Appliqué à pfalcON</vt:lpstr>
      <vt:lpstr>Mesure de l’énergie sur un algorithme en N2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Lange</dc:creator>
  <cp:lastModifiedBy>Rémi Ronfard</cp:lastModifiedBy>
  <cp:revision>383</cp:revision>
  <cp:lastPrinted>2014-05-15T11:44:15Z</cp:lastPrinted>
  <dcterms:created xsi:type="dcterms:W3CDTF">2013-05-05T09:39:59Z</dcterms:created>
  <dcterms:modified xsi:type="dcterms:W3CDTF">2015-09-16T10:54:01Z</dcterms:modified>
</cp:coreProperties>
</file>